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7" r:id="rId3"/>
    <p:sldId id="278" r:id="rId4"/>
    <p:sldId id="257" r:id="rId5"/>
    <p:sldId id="258" r:id="rId6"/>
    <p:sldId id="271" r:id="rId7"/>
    <p:sldId id="273" r:id="rId8"/>
    <p:sldId id="272" r:id="rId9"/>
    <p:sldId id="275" r:id="rId10"/>
    <p:sldId id="280" r:id="rId11"/>
    <p:sldId id="259" r:id="rId12"/>
    <p:sldId id="260" r:id="rId13"/>
    <p:sldId id="261" r:id="rId14"/>
    <p:sldId id="262" r:id="rId15"/>
    <p:sldId id="265" r:id="rId16"/>
    <p:sldId id="263" r:id="rId17"/>
    <p:sldId id="264" r:id="rId18"/>
    <p:sldId id="279" r:id="rId19"/>
    <p:sldId id="283" r:id="rId20"/>
    <p:sldId id="276" r:id="rId21"/>
    <p:sldId id="266" r:id="rId22"/>
    <p:sldId id="268" r:id="rId23"/>
    <p:sldId id="267" r:id="rId24"/>
    <p:sldId id="269" r:id="rId25"/>
    <p:sldId id="282" r:id="rId26"/>
    <p:sldId id="270" r:id="rId27"/>
    <p:sldId id="281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32096644438912E-2"/>
          <c:y val="0.15988121780890899"/>
          <c:w val="0.89670986710669531"/>
          <c:h val="0.76527499145888689"/>
        </c:manualLayout>
      </c:layout>
      <c:bar3DChart>
        <c:barDir val="col"/>
        <c:grouping val="clustered"/>
        <c:varyColors val="0"/>
        <c:ser>
          <c:idx val="0"/>
          <c:order val="0"/>
          <c:tx>
            <c:v>АП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val>
            <c:numRef>
              <c:f>Лист3!$C$8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C9-4A67-98D9-08AA07279695}"/>
            </c:ext>
          </c:extLst>
        </c:ser>
        <c:ser>
          <c:idx val="1"/>
          <c:order val="1"/>
          <c:tx>
            <c:v>ФП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val>
            <c:numRef>
              <c:f>Лист3!$D$8</c:f>
              <c:numCache>
                <c:formatCode>General</c:formatCode>
                <c:ptCount val="1"/>
                <c:pt idx="0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C9-4A67-98D9-08AA07279695}"/>
            </c:ext>
          </c:extLst>
        </c:ser>
        <c:ser>
          <c:idx val="2"/>
          <c:order val="2"/>
          <c:tx>
            <c:v>ИП</c:v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val>
            <c:numRef>
              <c:f>Лист3!$E$8</c:f>
              <c:numCache>
                <c:formatCode>General</c:formatCode>
                <c:ptCount val="1"/>
                <c:pt idx="0">
                  <c:v>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C9-4A67-98D9-08AA07279695}"/>
            </c:ext>
          </c:extLst>
        </c:ser>
        <c:ser>
          <c:idx val="3"/>
          <c:order val="3"/>
          <c:tx>
            <c:v>ЭП</c:v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val>
            <c:numRef>
              <c:f>Лист3!$F$8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C9-4A67-98D9-08AA07279695}"/>
            </c:ext>
          </c:extLst>
        </c:ser>
        <c:ser>
          <c:idx val="4"/>
          <c:order val="4"/>
          <c:tx>
            <c:v>ИЭП</c:v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val>
            <c:numRef>
              <c:f>Лист3!$G$8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C9-4A67-98D9-08AA07279695}"/>
            </c:ext>
          </c:extLst>
        </c:ser>
        <c:ser>
          <c:idx val="5"/>
          <c:order val="5"/>
          <c:tx>
            <c:v>РП</c:v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val>
            <c:numRef>
              <c:f>Лист3!$H$8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CC9-4A67-98D9-08AA07279695}"/>
            </c:ext>
          </c:extLst>
        </c:ser>
        <c:ser>
          <c:idx val="6"/>
          <c:order val="6"/>
          <c:tx>
            <c:v>РЭП</c:v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val>
            <c:numRef>
              <c:f>Лист3!$I$8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C9-4A67-98D9-08AA072796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47910351"/>
        <c:axId val="1547915343"/>
        <c:axId val="0"/>
      </c:bar3DChart>
      <c:catAx>
        <c:axId val="1547910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7915343"/>
        <c:crosses val="autoZero"/>
        <c:auto val="1"/>
        <c:lblAlgn val="ctr"/>
        <c:lblOffset val="100"/>
        <c:noMultiLvlLbl val="0"/>
      </c:catAx>
      <c:valAx>
        <c:axId val="1547915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7910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Лист1!$B$13</c:f>
              <c:strCache>
                <c:ptCount val="1"/>
                <c:pt idx="0">
                  <c:v>АП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val>
            <c:numRef>
              <c:f>Лист1!$B$14</c:f>
              <c:numCache>
                <c:formatCode>0.00%</c:formatCode>
                <c:ptCount val="1"/>
                <c:pt idx="0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8D-4F97-8480-3FCFFEEA574B}"/>
            </c:ext>
          </c:extLst>
        </c:ser>
        <c:ser>
          <c:idx val="1"/>
          <c:order val="1"/>
          <c:tx>
            <c:strRef>
              <c:f>Лист1!$C$13</c:f>
              <c:strCache>
                <c:ptCount val="1"/>
                <c:pt idx="0">
                  <c:v>ФП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2">
                  <a:shade val="95000"/>
                </a:schemeClr>
              </a:contourClr>
            </a:sp3d>
          </c:spPr>
          <c:invertIfNegative val="0"/>
          <c:val>
            <c:numRef>
              <c:f>Лист1!$C$14</c:f>
              <c:numCache>
                <c:formatCode>0.00%</c:formatCode>
                <c:ptCount val="1"/>
                <c:pt idx="0">
                  <c:v>7.4999999999999997E-2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8D-4F97-8480-3FCFFEEA574B}"/>
            </c:ext>
          </c:extLst>
        </c:ser>
        <c:ser>
          <c:idx val="2"/>
          <c:order val="2"/>
          <c:tx>
            <c:strRef>
              <c:f>Лист1!$D$13</c:f>
              <c:strCache>
                <c:ptCount val="1"/>
                <c:pt idx="0">
                  <c:v>ИП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3">
                  <a:shade val="95000"/>
                </a:schemeClr>
              </a:contourClr>
            </a:sp3d>
          </c:spPr>
          <c:invertIfNegative val="0"/>
          <c:val>
            <c:numRef>
              <c:f>Лист1!$D$14</c:f>
              <c:numCache>
                <c:formatCode>0.00%</c:formatCode>
                <c:ptCount val="1"/>
                <c:pt idx="0">
                  <c:v>0.625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8D-4F97-8480-3FCFFEEA574B}"/>
            </c:ext>
          </c:extLst>
        </c:ser>
        <c:ser>
          <c:idx val="3"/>
          <c:order val="3"/>
          <c:tx>
            <c:strRef>
              <c:f>Лист1!$E$13</c:f>
              <c:strCache>
                <c:ptCount val="1"/>
                <c:pt idx="0">
                  <c:v>ЭП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110000"/>
                    <a:satMod val="105000"/>
                    <a:tint val="67000"/>
                  </a:schemeClr>
                </a:gs>
                <a:gs pos="50000">
                  <a:schemeClr val="accent4">
                    <a:lumMod val="105000"/>
                    <a:satMod val="103000"/>
                    <a:tint val="73000"/>
                  </a:schemeClr>
                </a:gs>
                <a:gs pos="100000">
                  <a:schemeClr val="accent4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4">
                  <a:shade val="95000"/>
                </a:schemeClr>
              </a:contourClr>
            </a:sp3d>
          </c:spPr>
          <c:invertIfNegative val="0"/>
          <c:val>
            <c:numRef>
              <c:f>Лист1!$E$14</c:f>
              <c:numCache>
                <c:formatCode>0.00%</c:formatCode>
                <c:ptCount val="1"/>
                <c:pt idx="0">
                  <c:v>5.8999999999999997E-2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8D-4F97-8480-3FCFFEEA574B}"/>
            </c:ext>
          </c:extLst>
        </c:ser>
        <c:ser>
          <c:idx val="4"/>
          <c:order val="4"/>
          <c:tx>
            <c:strRef>
              <c:f>Лист1!$F$13</c:f>
              <c:strCache>
                <c:ptCount val="1"/>
                <c:pt idx="0">
                  <c:v>ИЭП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110000"/>
                    <a:satMod val="105000"/>
                    <a:tint val="67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5">
                  <a:shade val="95000"/>
                </a:schemeClr>
              </a:contourClr>
            </a:sp3d>
          </c:spPr>
          <c:invertIfNegative val="0"/>
          <c:val>
            <c:numRef>
              <c:f>Лист1!$F$14</c:f>
              <c:numCache>
                <c:formatCode>0.00%</c:formatCode>
                <c:ptCount val="1"/>
                <c:pt idx="0">
                  <c:v>0.115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8D-4F97-8480-3FCFFEEA574B}"/>
            </c:ext>
          </c:extLst>
        </c:ser>
        <c:ser>
          <c:idx val="5"/>
          <c:order val="5"/>
          <c:tx>
            <c:strRef>
              <c:f>Лист1!$G$13</c:f>
              <c:strCache>
                <c:ptCount val="1"/>
                <c:pt idx="0">
                  <c:v>РП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6">
                  <a:shade val="95000"/>
                </a:schemeClr>
              </a:contourClr>
            </a:sp3d>
          </c:spPr>
          <c:invertIfNegative val="0"/>
          <c:val>
            <c:numRef>
              <c:f>Лист1!$G$14</c:f>
              <c:numCache>
                <c:formatCode>0.00%</c:formatCode>
                <c:ptCount val="1"/>
                <c:pt idx="0">
                  <c:v>0.10100000000000001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48D-4F97-8480-3FCFFEEA574B}"/>
            </c:ext>
          </c:extLst>
        </c:ser>
        <c:ser>
          <c:idx val="6"/>
          <c:order val="6"/>
          <c:tx>
            <c:strRef>
              <c:f>Лист1!$H$13</c:f>
              <c:strCache>
                <c:ptCount val="1"/>
                <c:pt idx="0">
                  <c:v>РЭП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60000"/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60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lumMod val="60000"/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60000"/>
                  <a:shade val="95000"/>
                </a:schemeClr>
              </a:contourClr>
            </a:sp3d>
          </c:spPr>
          <c:invertIfNegative val="0"/>
          <c:val>
            <c:numRef>
              <c:f>Лист1!$H$14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8D-4F97-8480-3FCFFEEA57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86469503"/>
        <c:axId val="1886463679"/>
        <c:axId val="0"/>
      </c:bar3DChart>
      <c:catAx>
        <c:axId val="18864695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6463679"/>
        <c:crosses val="autoZero"/>
        <c:auto val="1"/>
        <c:lblAlgn val="ctr"/>
        <c:lblOffset val="100"/>
        <c:noMultiLvlLbl val="0"/>
      </c:catAx>
      <c:valAx>
        <c:axId val="1886463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64695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0.22054</cdr:x>
      <cdr:y>0</cdr:y>
    </cdr:from>
    <cdr:to>
      <cdr:x>0.89409</cdr:x>
      <cdr:y>0.17328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0DB703ED-C375-4F97-80C7-BCDC45FA2D4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277808" y="0"/>
          <a:ext cx="6956649" cy="1130279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BTeSCn3yXM6y74zUA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32545" y="1588156"/>
            <a:ext cx="8361229" cy="2098226"/>
          </a:xfrm>
        </p:spPr>
        <p:txBody>
          <a:bodyPr/>
          <a:lstStyle/>
          <a:p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родителей детям в преодолении учебных трудностей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2946" y="4583296"/>
            <a:ext cx="6831673" cy="1086237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Зарецкий Виктор Кириллович</a:t>
            </a: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Иванова Антонина Александровна</a:t>
            </a: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консультативной и клинической психологии МГППУ</a:t>
            </a:r>
          </a:p>
        </p:txBody>
      </p:sp>
    </p:spTree>
    <p:extLst>
      <p:ext uri="{BB962C8B-B14F-4D97-AF65-F5344CB8AC3E}">
        <p14:creationId xmlns:p14="http://schemas.microsoft.com/office/powerpoint/2010/main" val="4080451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8937" y="209206"/>
            <a:ext cx="11234057" cy="78594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Многовекторная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ЗБР    В.К. Зарецкого</a:t>
            </a:r>
          </a:p>
        </p:txBody>
      </p:sp>
      <p:grpSp>
        <p:nvGrpSpPr>
          <p:cNvPr id="6" name="Group 1"/>
          <p:cNvGrpSpPr>
            <a:grpSpLocks noChangeAspect="1"/>
          </p:cNvGrpSpPr>
          <p:nvPr/>
        </p:nvGrpSpPr>
        <p:grpSpPr bwMode="auto">
          <a:xfrm>
            <a:off x="1345184" y="1039908"/>
            <a:ext cx="10038490" cy="5608920"/>
            <a:chOff x="2308" y="10353"/>
            <a:chExt cx="9663" cy="6438"/>
          </a:xfrm>
        </p:grpSpPr>
        <p:sp>
          <p:nvSpPr>
            <p:cNvPr id="7" name="AutoShape 68"/>
            <p:cNvSpPr>
              <a:spLocks noChangeAspect="1" noChangeArrowheads="1"/>
            </p:cNvSpPr>
            <p:nvPr/>
          </p:nvSpPr>
          <p:spPr bwMode="auto">
            <a:xfrm>
              <a:off x="2308" y="10353"/>
              <a:ext cx="9645" cy="6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8" name="Group 65"/>
            <p:cNvGrpSpPr>
              <a:grpSpLocks/>
            </p:cNvGrpSpPr>
            <p:nvPr/>
          </p:nvGrpSpPr>
          <p:grpSpPr bwMode="auto">
            <a:xfrm>
              <a:off x="4617" y="13251"/>
              <a:ext cx="408" cy="1215"/>
              <a:chOff x="3114" y="5841"/>
              <a:chExt cx="540" cy="1620"/>
            </a:xfrm>
          </p:grpSpPr>
          <p:sp>
            <p:nvSpPr>
              <p:cNvPr id="72" name="AutoShape 67"/>
              <p:cNvSpPr>
                <a:spLocks noChangeArrowheads="1"/>
              </p:cNvSpPr>
              <p:nvPr/>
            </p:nvSpPr>
            <p:spPr bwMode="auto">
              <a:xfrm rot="10800000">
                <a:off x="3114" y="6561"/>
                <a:ext cx="540" cy="900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3" name="Oval 66"/>
              <p:cNvSpPr>
                <a:spLocks noChangeArrowheads="1"/>
              </p:cNvSpPr>
              <p:nvPr/>
            </p:nvSpPr>
            <p:spPr bwMode="auto">
              <a:xfrm>
                <a:off x="3114" y="5841"/>
                <a:ext cx="540" cy="5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9" name="Group 62"/>
            <p:cNvGrpSpPr>
              <a:grpSpLocks/>
            </p:cNvGrpSpPr>
            <p:nvPr/>
          </p:nvGrpSpPr>
          <p:grpSpPr bwMode="auto">
            <a:xfrm>
              <a:off x="9644" y="12711"/>
              <a:ext cx="815" cy="2160"/>
              <a:chOff x="4194" y="5301"/>
              <a:chExt cx="1080" cy="2880"/>
            </a:xfrm>
          </p:grpSpPr>
          <p:sp>
            <p:nvSpPr>
              <p:cNvPr id="70" name="Oval 64"/>
              <p:cNvSpPr>
                <a:spLocks noChangeArrowheads="1"/>
              </p:cNvSpPr>
              <p:nvPr/>
            </p:nvSpPr>
            <p:spPr bwMode="auto">
              <a:xfrm>
                <a:off x="4194" y="5301"/>
                <a:ext cx="1080" cy="10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" name="AutoShape 63"/>
              <p:cNvSpPr>
                <a:spLocks noChangeArrowheads="1"/>
              </p:cNvSpPr>
              <p:nvPr/>
            </p:nvSpPr>
            <p:spPr bwMode="auto">
              <a:xfrm rot="10800000">
                <a:off x="4194" y="6561"/>
                <a:ext cx="1080" cy="1620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" name="Group 56"/>
            <p:cNvGrpSpPr>
              <a:grpSpLocks/>
            </p:cNvGrpSpPr>
            <p:nvPr/>
          </p:nvGrpSpPr>
          <p:grpSpPr bwMode="auto">
            <a:xfrm>
              <a:off x="4753" y="13521"/>
              <a:ext cx="4619" cy="1382"/>
              <a:chOff x="5094" y="4941"/>
              <a:chExt cx="6120" cy="1843"/>
            </a:xfrm>
          </p:grpSpPr>
          <p:sp>
            <p:nvSpPr>
              <p:cNvPr id="65" name="AutoShape 61"/>
              <p:cNvSpPr>
                <a:spLocks noChangeArrowheads="1"/>
              </p:cNvSpPr>
              <p:nvPr/>
            </p:nvSpPr>
            <p:spPr bwMode="auto">
              <a:xfrm>
                <a:off x="5094" y="4941"/>
                <a:ext cx="6120" cy="1843"/>
              </a:xfrm>
              <a:prstGeom prst="parallelogram">
                <a:avLst>
                  <a:gd name="adj" fmla="val 82125"/>
                </a:avLst>
              </a:prstGeom>
              <a:solidFill>
                <a:srgbClr val="EAEAEA">
                  <a:alpha val="39999"/>
                </a:srgbClr>
              </a:solidFill>
              <a:ln w="952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66" name="Group 57"/>
              <p:cNvGrpSpPr>
                <a:grpSpLocks/>
              </p:cNvGrpSpPr>
              <p:nvPr/>
            </p:nvGrpSpPr>
            <p:grpSpPr bwMode="auto">
              <a:xfrm>
                <a:off x="6534" y="5121"/>
                <a:ext cx="3240" cy="1440"/>
                <a:chOff x="10134" y="8721"/>
                <a:chExt cx="3240" cy="1440"/>
              </a:xfrm>
            </p:grpSpPr>
            <p:sp>
              <p:nvSpPr>
                <p:cNvPr id="67" name="Oval 60"/>
                <p:cNvSpPr>
                  <a:spLocks noChangeArrowheads="1"/>
                </p:cNvSpPr>
                <p:nvPr/>
              </p:nvSpPr>
              <p:spPr bwMode="auto">
                <a:xfrm>
                  <a:off x="10134" y="8721"/>
                  <a:ext cx="3240" cy="1440"/>
                </a:xfrm>
                <a:prstGeom prst="ellipse">
                  <a:avLst/>
                </a:prstGeom>
                <a:solidFill>
                  <a:srgbClr val="FFCC99">
                    <a:alpha val="33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8" name="Oval 59"/>
                <p:cNvSpPr>
                  <a:spLocks noChangeArrowheads="1"/>
                </p:cNvSpPr>
                <p:nvPr/>
              </p:nvSpPr>
              <p:spPr bwMode="auto">
                <a:xfrm>
                  <a:off x="10134" y="8901"/>
                  <a:ext cx="2340" cy="1080"/>
                </a:xfrm>
                <a:prstGeom prst="ellipse">
                  <a:avLst/>
                </a:prstGeom>
                <a:solidFill>
                  <a:srgbClr val="00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69" name="Oval 58"/>
                <p:cNvSpPr>
                  <a:spLocks noChangeArrowheads="1"/>
                </p:cNvSpPr>
                <p:nvPr/>
              </p:nvSpPr>
              <p:spPr bwMode="auto">
                <a:xfrm>
                  <a:off x="10134" y="9081"/>
                  <a:ext cx="1440" cy="720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11" name="Freeform 55"/>
            <p:cNvSpPr>
              <a:spLocks/>
            </p:cNvSpPr>
            <p:nvPr/>
          </p:nvSpPr>
          <p:spPr bwMode="auto">
            <a:xfrm rot="691595">
              <a:off x="5109" y="13252"/>
              <a:ext cx="2445" cy="600"/>
            </a:xfrm>
            <a:custGeom>
              <a:avLst/>
              <a:gdLst>
                <a:gd name="T0" fmla="*/ 0 w 2340"/>
                <a:gd name="T1" fmla="*/ 780 h 1140"/>
                <a:gd name="T2" fmla="*/ 1080 w 2340"/>
                <a:gd name="T3" fmla="*/ 60 h 1140"/>
                <a:gd name="T4" fmla="*/ 2340 w 2340"/>
                <a:gd name="T5" fmla="*/ 114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40" h="1140">
                  <a:moveTo>
                    <a:pt x="0" y="780"/>
                  </a:moveTo>
                  <a:cubicBezTo>
                    <a:pt x="345" y="390"/>
                    <a:pt x="690" y="0"/>
                    <a:pt x="1080" y="60"/>
                  </a:cubicBezTo>
                  <a:cubicBezTo>
                    <a:pt x="1470" y="120"/>
                    <a:pt x="2130" y="960"/>
                    <a:pt x="2340" y="1140"/>
                  </a:cubicBezTo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54"/>
            <p:cNvSpPr>
              <a:spLocks/>
            </p:cNvSpPr>
            <p:nvPr/>
          </p:nvSpPr>
          <p:spPr bwMode="auto">
            <a:xfrm>
              <a:off x="7515" y="13116"/>
              <a:ext cx="1902" cy="943"/>
            </a:xfrm>
            <a:custGeom>
              <a:avLst/>
              <a:gdLst>
                <a:gd name="T0" fmla="*/ 0 w 2520"/>
                <a:gd name="T1" fmla="*/ 1470 h 1470"/>
                <a:gd name="T2" fmla="*/ 720 w 2520"/>
                <a:gd name="T3" fmla="*/ 210 h 1470"/>
                <a:gd name="T4" fmla="*/ 2520 w 2520"/>
                <a:gd name="T5" fmla="*/ 210 h 1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20" h="1470">
                  <a:moveTo>
                    <a:pt x="0" y="1470"/>
                  </a:moveTo>
                  <a:cubicBezTo>
                    <a:pt x="150" y="945"/>
                    <a:pt x="300" y="420"/>
                    <a:pt x="720" y="210"/>
                  </a:cubicBezTo>
                  <a:cubicBezTo>
                    <a:pt x="1140" y="0"/>
                    <a:pt x="2220" y="210"/>
                    <a:pt x="2520" y="210"/>
                  </a:cubicBezTo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Rectangle 53"/>
            <p:cNvSpPr>
              <a:spLocks noChangeArrowheads="1"/>
            </p:cNvSpPr>
            <p:nvPr/>
          </p:nvSpPr>
          <p:spPr bwMode="auto">
            <a:xfrm>
              <a:off x="8847" y="15707"/>
              <a:ext cx="3124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47531" tIns="23764" rIns="47531" bIns="2376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zh-CN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Предметное поле деятельности</a:t>
              </a:r>
              <a:endParaRPr kumimoji="0" lang="ru-RU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52"/>
            <p:cNvSpPr>
              <a:spLocks noChangeArrowheads="1"/>
            </p:cNvSpPr>
            <p:nvPr/>
          </p:nvSpPr>
          <p:spPr bwMode="auto">
            <a:xfrm>
              <a:off x="2479" y="15082"/>
              <a:ext cx="3124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47531" tIns="23764" rIns="47531" bIns="2376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zh-CN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Зона актуального развития </a:t>
              </a:r>
              <a:r>
                <a:rPr kumimoji="0" lang="ru-RU" altLang="zh-CN" sz="1200" b="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(ЗАР)</a:t>
              </a:r>
              <a:endParaRPr kumimoji="0" lang="ru-RU" altLang="zh-CN" sz="12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51"/>
            <p:cNvSpPr>
              <a:spLocks noChangeArrowheads="1"/>
            </p:cNvSpPr>
            <p:nvPr/>
          </p:nvSpPr>
          <p:spPr bwMode="auto">
            <a:xfrm>
              <a:off x="2580" y="15681"/>
              <a:ext cx="3124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47531" tIns="23764" rIns="47531" bIns="2376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zh-CN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Зона ближайшего </a:t>
              </a:r>
              <a:r>
                <a:rPr kumimoji="0" lang="ru-RU" altLang="zh-CN" sz="1200" b="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развития (ЗБР)</a:t>
              </a:r>
              <a:endParaRPr kumimoji="0" lang="ru-RU" altLang="zh-CN" sz="12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50"/>
            <p:cNvSpPr>
              <a:spLocks noChangeArrowheads="1"/>
            </p:cNvSpPr>
            <p:nvPr/>
          </p:nvSpPr>
          <p:spPr bwMode="auto">
            <a:xfrm>
              <a:off x="2851" y="16201"/>
              <a:ext cx="3125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47531" tIns="23764" rIns="47531" bIns="2376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zh-CN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Зона </a:t>
              </a:r>
              <a:r>
                <a:rPr lang="ru-RU" altLang="zh-CN" sz="1200" dirty="0"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актуально недоступного (ЗАН)</a:t>
              </a:r>
              <a:endParaRPr kumimoji="0" lang="ru-RU" altLang="zh-CN" sz="12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Line 49"/>
            <p:cNvSpPr>
              <a:spLocks noChangeShapeType="1"/>
            </p:cNvSpPr>
            <p:nvPr/>
          </p:nvSpPr>
          <p:spPr bwMode="auto">
            <a:xfrm flipH="1" flipV="1">
              <a:off x="8421" y="14331"/>
              <a:ext cx="1358" cy="13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48"/>
            <p:cNvSpPr>
              <a:spLocks noChangeShapeType="1"/>
            </p:cNvSpPr>
            <p:nvPr/>
          </p:nvSpPr>
          <p:spPr bwMode="auto">
            <a:xfrm flipV="1">
              <a:off x="5568" y="14196"/>
              <a:ext cx="544" cy="12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Line 47"/>
            <p:cNvSpPr>
              <a:spLocks noChangeShapeType="1"/>
            </p:cNvSpPr>
            <p:nvPr/>
          </p:nvSpPr>
          <p:spPr bwMode="auto">
            <a:xfrm flipV="1">
              <a:off x="6112" y="14601"/>
              <a:ext cx="1222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46"/>
            <p:cNvSpPr>
              <a:spLocks noChangeShapeType="1"/>
            </p:cNvSpPr>
            <p:nvPr/>
          </p:nvSpPr>
          <p:spPr bwMode="auto">
            <a:xfrm flipV="1">
              <a:off x="5840" y="14466"/>
              <a:ext cx="951" cy="13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Rectangle 45"/>
            <p:cNvSpPr>
              <a:spLocks noChangeArrowheads="1"/>
            </p:cNvSpPr>
            <p:nvPr/>
          </p:nvSpPr>
          <p:spPr bwMode="auto">
            <a:xfrm>
              <a:off x="8557" y="16386"/>
              <a:ext cx="3124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47531" tIns="23764" rIns="47531" bIns="2376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zh-CN" sz="1200" b="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Проблемный эпицентр</a:t>
              </a:r>
              <a:endParaRPr kumimoji="0" lang="ru-RU" altLang="zh-CN" sz="12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44"/>
            <p:cNvSpPr>
              <a:spLocks noChangeArrowheads="1"/>
            </p:cNvSpPr>
            <p:nvPr/>
          </p:nvSpPr>
          <p:spPr bwMode="auto">
            <a:xfrm>
              <a:off x="7971" y="11946"/>
              <a:ext cx="3932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47531" tIns="23764" rIns="47531" bIns="2376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zh-CN" sz="1200" b="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Вектор способности</a:t>
              </a: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kumimoji="0" lang="en-US" altLang="zh-CN" sz="1200" b="0" i="0" u="none" strike="noStrike" cap="none" normalizeH="0" baseline="0" dirty="0" err="1">
                  <a:ln>
                    <a:noFill/>
                  </a:ln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преодолевать</a:t>
              </a:r>
              <a:endParaRPr kumimoji="0" lang="en-US" altLang="zh-CN" sz="12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 err="1">
                  <a:ln>
                    <a:noFill/>
                  </a:ln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учебные</a:t>
              </a: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kumimoji="0" lang="en-US" altLang="zh-CN" sz="1200" b="0" i="0" u="none" strike="noStrike" cap="none" normalizeH="0" baseline="0" dirty="0" err="1">
                  <a:ln>
                    <a:noFill/>
                  </a:ln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трудности</a:t>
              </a:r>
              <a:endParaRPr kumimoji="0" lang="en-US" altLang="zh-CN" sz="12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Line 43"/>
            <p:cNvSpPr>
              <a:spLocks noChangeShapeType="1"/>
            </p:cNvSpPr>
            <p:nvPr/>
          </p:nvSpPr>
          <p:spPr bwMode="auto">
            <a:xfrm flipV="1">
              <a:off x="6967" y="12337"/>
              <a:ext cx="1223" cy="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Rectangle 42"/>
            <p:cNvSpPr>
              <a:spLocks noChangeArrowheads="1"/>
            </p:cNvSpPr>
            <p:nvPr/>
          </p:nvSpPr>
          <p:spPr bwMode="auto">
            <a:xfrm>
              <a:off x="7334" y="10353"/>
              <a:ext cx="4578" cy="13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47531" tIns="23764" rIns="47531" bIns="2376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zh-CN" sz="1200" b="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Вектор личностных, когнитивных</a:t>
              </a:r>
              <a:endParaRPr kumimoji="0" lang="ru-RU" altLang="zh-CN" sz="12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zh-CN" sz="1200" b="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и иных изменений</a:t>
              </a:r>
              <a:endParaRPr kumimoji="0" lang="ru-RU" altLang="zh-CN" sz="12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zh-CN" sz="1200" b="0" i="0" u="none" strike="noStrike" cap="none" normalizeH="0" baseline="0" dirty="0">
                  <a:ln>
                    <a:noFill/>
                  </a:ln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(движение по векторам- психологические аспекты трансформации проблемной ситуации урока </a:t>
              </a:r>
              <a:r>
                <a:rPr kumimoji="0" lang="ru-RU" altLang="zh-CN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в ситуацию развития ученика)</a:t>
              </a:r>
              <a:endParaRPr kumimoji="0" lang="ru-RU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Line 41"/>
            <p:cNvSpPr>
              <a:spLocks noChangeShapeType="1"/>
            </p:cNvSpPr>
            <p:nvPr/>
          </p:nvSpPr>
          <p:spPr bwMode="auto">
            <a:xfrm flipH="1" flipV="1">
              <a:off x="6112" y="11091"/>
              <a:ext cx="1494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Oval 40"/>
            <p:cNvSpPr>
              <a:spLocks noChangeAspect="1" noChangeArrowheads="1"/>
            </p:cNvSpPr>
            <p:nvPr/>
          </p:nvSpPr>
          <p:spPr bwMode="auto">
            <a:xfrm>
              <a:off x="7334" y="14132"/>
              <a:ext cx="272" cy="13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Line 39"/>
            <p:cNvSpPr>
              <a:spLocks noChangeShapeType="1"/>
            </p:cNvSpPr>
            <p:nvPr/>
          </p:nvSpPr>
          <p:spPr bwMode="auto">
            <a:xfrm flipH="1" flipV="1">
              <a:off x="7470" y="14196"/>
              <a:ext cx="1223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8" name="Group 2"/>
            <p:cNvGrpSpPr>
              <a:grpSpLocks/>
            </p:cNvGrpSpPr>
            <p:nvPr/>
          </p:nvGrpSpPr>
          <p:grpSpPr bwMode="auto">
            <a:xfrm>
              <a:off x="3162" y="10353"/>
              <a:ext cx="4579" cy="2567"/>
              <a:chOff x="3162" y="10353"/>
              <a:chExt cx="4579" cy="2567"/>
            </a:xfrm>
          </p:grpSpPr>
          <p:grpSp>
            <p:nvGrpSpPr>
              <p:cNvPr id="29" name="Group 33"/>
              <p:cNvGrpSpPr>
                <a:grpSpLocks/>
              </p:cNvGrpSpPr>
              <p:nvPr/>
            </p:nvGrpSpPr>
            <p:grpSpPr bwMode="auto">
              <a:xfrm rot="15546868">
                <a:off x="3844" y="11156"/>
                <a:ext cx="1082" cy="2446"/>
                <a:chOff x="5025" y="10686"/>
                <a:chExt cx="1087" cy="2430"/>
              </a:xfrm>
            </p:grpSpPr>
            <p:grpSp>
              <p:nvGrpSpPr>
                <p:cNvPr id="60" name="Group 35"/>
                <p:cNvGrpSpPr>
                  <a:grpSpLocks/>
                </p:cNvGrpSpPr>
                <p:nvPr/>
              </p:nvGrpSpPr>
              <p:grpSpPr bwMode="auto">
                <a:xfrm rot="-25677735">
                  <a:off x="4354" y="11357"/>
                  <a:ext cx="2430" cy="1087"/>
                  <a:chOff x="4194" y="1881"/>
                  <a:chExt cx="3240" cy="1440"/>
                </a:xfrm>
              </p:grpSpPr>
              <p:sp>
                <p:nvSpPr>
                  <p:cNvPr id="62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194" y="1881"/>
                    <a:ext cx="3240" cy="1440"/>
                  </a:xfrm>
                  <a:prstGeom prst="ellipse">
                    <a:avLst/>
                  </a:prstGeom>
                  <a:solidFill>
                    <a:srgbClr val="FFCC99">
                      <a:alpha val="33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3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194" y="2061"/>
                    <a:ext cx="2340" cy="1080"/>
                  </a:xfrm>
                  <a:prstGeom prst="ellipse">
                    <a:avLst/>
                  </a:prstGeom>
                  <a:solidFill>
                    <a:srgbClr val="00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4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194" y="2241"/>
                    <a:ext cx="1440" cy="720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61" name="Oval 34"/>
                <p:cNvSpPr>
                  <a:spLocks noChangeAspect="1" noChangeArrowheads="1"/>
                </p:cNvSpPr>
                <p:nvPr/>
              </p:nvSpPr>
              <p:spPr bwMode="auto">
                <a:xfrm rot="-4077827">
                  <a:off x="5637" y="11428"/>
                  <a:ext cx="270" cy="136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30" name="Group 27"/>
              <p:cNvGrpSpPr>
                <a:grpSpLocks/>
              </p:cNvGrpSpPr>
              <p:nvPr/>
            </p:nvGrpSpPr>
            <p:grpSpPr bwMode="auto">
              <a:xfrm rot="16993898">
                <a:off x="4057" y="10732"/>
                <a:ext cx="1081" cy="2445"/>
                <a:chOff x="5025" y="10686"/>
                <a:chExt cx="1087" cy="2430"/>
              </a:xfrm>
            </p:grpSpPr>
            <p:grpSp>
              <p:nvGrpSpPr>
                <p:cNvPr id="55" name="Group 29"/>
                <p:cNvGrpSpPr>
                  <a:grpSpLocks/>
                </p:cNvGrpSpPr>
                <p:nvPr/>
              </p:nvGrpSpPr>
              <p:grpSpPr bwMode="auto">
                <a:xfrm rot="-25677735">
                  <a:off x="4354" y="11357"/>
                  <a:ext cx="2430" cy="1087"/>
                  <a:chOff x="4194" y="1881"/>
                  <a:chExt cx="3240" cy="1440"/>
                </a:xfrm>
              </p:grpSpPr>
              <p:sp>
                <p:nvSpPr>
                  <p:cNvPr id="57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4194" y="1881"/>
                    <a:ext cx="3240" cy="1440"/>
                  </a:xfrm>
                  <a:prstGeom prst="ellipse">
                    <a:avLst/>
                  </a:prstGeom>
                  <a:solidFill>
                    <a:srgbClr val="FFCC99">
                      <a:alpha val="33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8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4194" y="2061"/>
                    <a:ext cx="2340" cy="1080"/>
                  </a:xfrm>
                  <a:prstGeom prst="ellipse">
                    <a:avLst/>
                  </a:prstGeom>
                  <a:solidFill>
                    <a:srgbClr val="00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9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4194" y="2241"/>
                    <a:ext cx="1440" cy="720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56" name="Oval 28"/>
                <p:cNvSpPr>
                  <a:spLocks noChangeAspect="1" noChangeArrowheads="1"/>
                </p:cNvSpPr>
                <p:nvPr/>
              </p:nvSpPr>
              <p:spPr bwMode="auto">
                <a:xfrm rot="-4077827">
                  <a:off x="5637" y="11428"/>
                  <a:ext cx="270" cy="136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31" name="Group 21"/>
              <p:cNvGrpSpPr>
                <a:grpSpLocks/>
              </p:cNvGrpSpPr>
              <p:nvPr/>
            </p:nvGrpSpPr>
            <p:grpSpPr bwMode="auto">
              <a:xfrm rot="-3192517">
                <a:off x="4484" y="10307"/>
                <a:ext cx="1081" cy="2445"/>
                <a:chOff x="5025" y="10686"/>
                <a:chExt cx="1087" cy="2430"/>
              </a:xfrm>
            </p:grpSpPr>
            <p:grpSp>
              <p:nvGrpSpPr>
                <p:cNvPr id="50" name="Group 23"/>
                <p:cNvGrpSpPr>
                  <a:grpSpLocks/>
                </p:cNvGrpSpPr>
                <p:nvPr/>
              </p:nvGrpSpPr>
              <p:grpSpPr bwMode="auto">
                <a:xfrm rot="-25677735">
                  <a:off x="4354" y="11357"/>
                  <a:ext cx="2430" cy="1087"/>
                  <a:chOff x="4194" y="1881"/>
                  <a:chExt cx="3240" cy="1440"/>
                </a:xfrm>
              </p:grpSpPr>
              <p:sp>
                <p:nvSpPr>
                  <p:cNvPr id="52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4194" y="1881"/>
                    <a:ext cx="3240" cy="1440"/>
                  </a:xfrm>
                  <a:prstGeom prst="ellipse">
                    <a:avLst/>
                  </a:prstGeom>
                  <a:solidFill>
                    <a:srgbClr val="FFCC99">
                      <a:alpha val="33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3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194" y="2061"/>
                    <a:ext cx="2340" cy="1080"/>
                  </a:xfrm>
                  <a:prstGeom prst="ellipse">
                    <a:avLst/>
                  </a:prstGeom>
                  <a:solidFill>
                    <a:srgbClr val="00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4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194" y="2241"/>
                    <a:ext cx="1440" cy="720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51" name="Oval 22"/>
                <p:cNvSpPr>
                  <a:spLocks noChangeAspect="1" noChangeArrowheads="1"/>
                </p:cNvSpPr>
                <p:nvPr/>
              </p:nvSpPr>
              <p:spPr bwMode="auto">
                <a:xfrm rot="-4077827">
                  <a:off x="5637" y="11428"/>
                  <a:ext cx="270" cy="136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32" name="Group 15"/>
              <p:cNvGrpSpPr>
                <a:grpSpLocks/>
              </p:cNvGrpSpPr>
              <p:nvPr/>
            </p:nvGrpSpPr>
            <p:grpSpPr bwMode="auto">
              <a:xfrm rot="-1045016">
                <a:off x="5082" y="10353"/>
                <a:ext cx="1086" cy="2431"/>
                <a:chOff x="5025" y="10686"/>
                <a:chExt cx="1087" cy="2430"/>
              </a:xfrm>
            </p:grpSpPr>
            <p:grpSp>
              <p:nvGrpSpPr>
                <p:cNvPr id="45" name="Group 17"/>
                <p:cNvGrpSpPr>
                  <a:grpSpLocks/>
                </p:cNvGrpSpPr>
                <p:nvPr/>
              </p:nvGrpSpPr>
              <p:grpSpPr bwMode="auto">
                <a:xfrm rot="-25677735">
                  <a:off x="4354" y="11357"/>
                  <a:ext cx="2430" cy="1087"/>
                  <a:chOff x="4194" y="1881"/>
                  <a:chExt cx="3240" cy="1440"/>
                </a:xfrm>
              </p:grpSpPr>
              <p:sp>
                <p:nvSpPr>
                  <p:cNvPr id="47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4194" y="1881"/>
                    <a:ext cx="3240" cy="1440"/>
                  </a:xfrm>
                  <a:prstGeom prst="ellipse">
                    <a:avLst/>
                  </a:prstGeom>
                  <a:solidFill>
                    <a:srgbClr val="FFCC99">
                      <a:alpha val="33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48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4194" y="2061"/>
                    <a:ext cx="2340" cy="1080"/>
                  </a:xfrm>
                  <a:prstGeom prst="ellipse">
                    <a:avLst/>
                  </a:prstGeom>
                  <a:solidFill>
                    <a:srgbClr val="00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4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4194" y="2241"/>
                    <a:ext cx="1440" cy="720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46" name="Oval 16"/>
                <p:cNvSpPr>
                  <a:spLocks noChangeAspect="1" noChangeArrowheads="1"/>
                </p:cNvSpPr>
                <p:nvPr/>
              </p:nvSpPr>
              <p:spPr bwMode="auto">
                <a:xfrm rot="-4077827">
                  <a:off x="5637" y="11428"/>
                  <a:ext cx="270" cy="136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33" name="Group 9"/>
              <p:cNvGrpSpPr>
                <a:grpSpLocks/>
              </p:cNvGrpSpPr>
              <p:nvPr/>
            </p:nvGrpSpPr>
            <p:grpSpPr bwMode="auto">
              <a:xfrm rot="-1184268">
                <a:off x="5082" y="11202"/>
                <a:ext cx="2445" cy="1079"/>
                <a:chOff x="4044" y="11585"/>
                <a:chExt cx="2445" cy="1079"/>
              </a:xfrm>
            </p:grpSpPr>
            <p:grpSp>
              <p:nvGrpSpPr>
                <p:cNvPr id="40" name="Group 11"/>
                <p:cNvGrpSpPr>
                  <a:grpSpLocks/>
                </p:cNvGrpSpPr>
                <p:nvPr/>
              </p:nvGrpSpPr>
              <p:grpSpPr bwMode="auto">
                <a:xfrm rot="-22937157">
                  <a:off x="4044" y="11585"/>
                  <a:ext cx="2445" cy="1079"/>
                  <a:chOff x="4194" y="1881"/>
                  <a:chExt cx="3240" cy="1440"/>
                </a:xfrm>
              </p:grpSpPr>
              <p:sp>
                <p:nvSpPr>
                  <p:cNvPr id="42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4194" y="1881"/>
                    <a:ext cx="3240" cy="1440"/>
                  </a:xfrm>
                  <a:prstGeom prst="ellipse">
                    <a:avLst/>
                  </a:prstGeom>
                  <a:solidFill>
                    <a:srgbClr val="FFCC99">
                      <a:alpha val="33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43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4194" y="2061"/>
                    <a:ext cx="2340" cy="1080"/>
                  </a:xfrm>
                  <a:prstGeom prst="ellipse">
                    <a:avLst/>
                  </a:prstGeom>
                  <a:solidFill>
                    <a:srgbClr val="00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4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4194" y="2241"/>
                    <a:ext cx="1440" cy="720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41" name="Oval 10"/>
                <p:cNvSpPr>
                  <a:spLocks noChangeAspect="1" noChangeArrowheads="1"/>
                </p:cNvSpPr>
                <p:nvPr/>
              </p:nvSpPr>
              <p:spPr bwMode="auto">
                <a:xfrm rot="-1789112">
                  <a:off x="5506" y="11870"/>
                  <a:ext cx="272" cy="134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34" name="Group 3"/>
              <p:cNvGrpSpPr>
                <a:grpSpLocks/>
              </p:cNvGrpSpPr>
              <p:nvPr/>
            </p:nvGrpSpPr>
            <p:grpSpPr bwMode="auto">
              <a:xfrm rot="864001">
                <a:off x="5296" y="11838"/>
                <a:ext cx="2445" cy="1080"/>
                <a:chOff x="4044" y="11585"/>
                <a:chExt cx="2445" cy="1079"/>
              </a:xfrm>
            </p:grpSpPr>
            <p:grpSp>
              <p:nvGrpSpPr>
                <p:cNvPr id="35" name="Group 5"/>
                <p:cNvGrpSpPr>
                  <a:grpSpLocks/>
                </p:cNvGrpSpPr>
                <p:nvPr/>
              </p:nvGrpSpPr>
              <p:grpSpPr bwMode="auto">
                <a:xfrm rot="-22937157">
                  <a:off x="4044" y="11585"/>
                  <a:ext cx="2445" cy="1079"/>
                  <a:chOff x="4194" y="1881"/>
                  <a:chExt cx="3240" cy="1440"/>
                </a:xfrm>
              </p:grpSpPr>
              <p:sp>
                <p:nvSpPr>
                  <p:cNvPr id="37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4194" y="1881"/>
                    <a:ext cx="3240" cy="1440"/>
                  </a:xfrm>
                  <a:prstGeom prst="ellipse">
                    <a:avLst/>
                  </a:prstGeom>
                  <a:solidFill>
                    <a:srgbClr val="FFCC99">
                      <a:alpha val="33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8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4194" y="2061"/>
                    <a:ext cx="2340" cy="1080"/>
                  </a:xfrm>
                  <a:prstGeom prst="ellipse">
                    <a:avLst/>
                  </a:prstGeom>
                  <a:solidFill>
                    <a:srgbClr val="00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9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4194" y="2241"/>
                    <a:ext cx="1440" cy="720"/>
                  </a:xfrm>
                  <a:prstGeom prst="ellipse">
                    <a:avLst/>
                  </a:prstGeom>
                  <a:solidFill>
                    <a:srgbClr val="FFFF00">
                      <a:alpha val="50000"/>
                    </a:srgb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36" name="Oval 4"/>
                <p:cNvSpPr>
                  <a:spLocks noChangeAspect="1" noChangeArrowheads="1"/>
                </p:cNvSpPr>
                <p:nvPr/>
              </p:nvSpPr>
              <p:spPr bwMode="auto">
                <a:xfrm rot="-1789112">
                  <a:off x="5506" y="11870"/>
                  <a:ext cx="272" cy="134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042634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176" y="363071"/>
            <a:ext cx="9601200" cy="6640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Антипомощь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1486" y="1582341"/>
            <a:ext cx="10798628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Один из способов, который, по мнению родителей, может подтолкнуть ребенка к нужному результату – это критика или порицание. «Нужно лучше слушать учителя на уроке!» - отвечает родитель на просьбу о помощи. По сути – это обвинение ребенка в том, что он столкнулся с трудностью и не может справиться с ней самостоятельно. Часто при этом родитель акцентирует внимание на других неприятных моментах ситуации, вспоминает прошлые ошибки и неудачи. Подобная реакция родителей приводит к усилению негативных чувств ребенка, который находится в ситуации затруднения и без того ощущает свою слабость.</a:t>
            </a:r>
          </a:p>
          <a:p>
            <a:pPr indent="457200"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Такой способ можно назвать </a:t>
            </a:r>
            <a:r>
              <a:rPr lang="ru-RU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антипомощью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так как реальной помощи в преодолении трудности ребенок не получает.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 состояние ребенка в таком случает усугубляется. Такой способ не помогает ребенку преодолеть возникшие трудности и не только не способствует дальнейшему развитию, но и может негативно влиять на него.</a:t>
            </a:r>
          </a:p>
          <a:p>
            <a:pPr indent="457200" algn="just"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941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5718" y="264459"/>
            <a:ext cx="9601200" cy="707571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Формальная помощь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31838" y="1491992"/>
            <a:ext cx="1072896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Еще один способ реагирования родителей на возникновение у ребенка трудностей – банальные комментарии, например, «У всех бывают неудачи, это не страшно». В этом случае взрослый не уделяет внимания эмоциональному состоянию ребенка, оказавшегося в сложной ситуации, не разделяет его переживания. Такой вид помощи можно назвать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формальным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Ребенок при этом остается один на один со своими трудностями, что может привести к снижению его самооценки и повышению тревожности. Неразрешенные трудности могут накапливаться, не давая ребенку возможности развиваться. Такой способ взаимодействия родителей и ребенка также, как и предыдущий, нельзя назвать эффективным.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917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176" y="398930"/>
            <a:ext cx="9601200" cy="751114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Инструментальная помощь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62446" y="1387576"/>
            <a:ext cx="1070283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Многие родители готовы помочь ребенку, оказавшемуся в ситуации затруднения, конкретными инструкциями или действиями. Например, «Нужно разбить текст на части, так будет легче его запомнить». В этом случае родитель знакомит ребенка со способами разрешения трудностей, которыми пользуется сам. Такую помощь можно назвать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инструментальной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Действуя под руководством взрослого, ребенок справляется с отдельно взятой трудностью. Взаимодействие ребенка и взрослого носят субъектно-объектный характер: взрослый руководит процессом, ребенок выполняет конкретные действия. Ребенок не является субъектом своей деятельности. Принимая во внимание отношение к субъектной позиции ребенка с точки зрения рефлексивно-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подхода В.К. Зарецкого как к необходимому условию развития мы можем сказать, что эта деятельность не способствует развитию ребенка. А если взрослый предлагает действия, которые находятся за пределами зоны ближайшего развития ребенка, они остаются недоступными для понимания.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ребенок получает необходимую помощь родителей, но его развитие остается на том же уровне. 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614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98863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Эмпатическая помощь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88571" y="2274838"/>
            <a:ext cx="10702835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Помощь родителей, направленную, прежде всего, на стабилизацию эмоционального состояния ребенка можно назвать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эмпатической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Например, «Я вижу, что тебе трудно запомнить это правило, но ты обязательно справишься!». Взрослый присоединяется к чувствам ребенка, его душевному состоянию. Это вид помощи снижает напряжение ребенка, уменьшает его тревогу, но никак не влияет на разрешение трудной ситуации.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только эмпатической помощи позитивно влияет на эмоционально-волевую устойчивость ребенка, но не способствует повышению интеллектуальной продуктивности.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056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8902" y="389709"/>
            <a:ext cx="10833463" cy="67273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Инструментально-эмпатическая помощь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18902" y="1698484"/>
            <a:ext cx="1056349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Инструментальная помощь может присутствовать одновременно с эмпатической. И тогда это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инструментально-эмпатический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способ помощи родителей, который предполагает внимание и присоединение к чувствам ребенка и конкретные инструкции по преодолению трудности. Например, «Не волнуйся, если будут ошибки, мы их вместе исправим». Но даже в этом случае способ не становится эффективным, так как не предполагает участие ребенка в процессе преодоления трудности как субъекта деятельности, а значит, не способствует его дальнейшему развитию.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002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0309" y="311331"/>
            <a:ext cx="9601200" cy="785949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Рефлексивная помощь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88571" y="1265988"/>
            <a:ext cx="1079862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Если в процессе оказания помощи взрослый и ребенок взаимодействуют в равных позициях, то есть ребенок является субъектом этой деятельности, а в процессе преодоления трудности взрослый стимулирует активность ребенка в поиске решения, например, в форме уточнения запроса на помощь, рассмотрения разных вариантов решения без прямых рекомендаций и советов, запуская процесс рефлексии, то такой способ оказания помощи мы называем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рефлексивным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Например, «Что именно вызывает у тебя затруднение в понимании этой задачи?». Как уже говорилось в предыдущих параграфах, рефлексия становится возможной только </a:t>
            </a:r>
            <a:r>
              <a:rPr lang="ru-RU" dirty="0">
                <a:solidFill>
                  <a:srgbClr val="1A1B1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наличии осознанной самостоятельной деятельности ребенка и субъектной позиции по отношению к этой деятельности. Побуждая ребенка к рефлексии, родители способствуют мобилизации его собственных ресурсов. В процессе рефлексии ребенок с помощью взрослого находит причину своих затруднений, определяет пути их преодоления. Действия из субъектной позиции и, с опорой на рефлексию, изменение своей деятельности способствуют развитию личности ребенка</a:t>
            </a:r>
            <a:r>
              <a:rPr lang="ru-RU" dirty="0">
                <a:solidFill>
                  <a:srgbClr val="1A1B1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В.К,Зарецкий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(2013),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Ю.В.Зарецкий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(2014),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И.А.Николаевская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(2020)).</a:t>
            </a:r>
          </a:p>
        </p:txBody>
      </p:sp>
    </p:spTree>
    <p:extLst>
      <p:ext uri="{BB962C8B-B14F-4D97-AF65-F5344CB8AC3E}">
        <p14:creationId xmlns:p14="http://schemas.microsoft.com/office/powerpoint/2010/main" val="4041575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7394" y="250372"/>
            <a:ext cx="9601200" cy="73369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Рефлексивно-эмпатическая помощь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10491" y="1720840"/>
            <a:ext cx="1034578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>
                <a:solidFill>
                  <a:srgbClr val="1A1B1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Рефлексивная помощь не оказывает влияния на эмоциональное состояние ребенка, но она может сочетаться с эмпатической помощью, что в результате дает возможность нам говорить о </a:t>
            </a:r>
            <a:r>
              <a:rPr lang="ru-RU" b="1" i="1" dirty="0">
                <a:solidFill>
                  <a:srgbClr val="1A1B1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рефлексивно-эмпатическом</a:t>
            </a:r>
            <a:r>
              <a:rPr lang="ru-RU" dirty="0">
                <a:solidFill>
                  <a:srgbClr val="1A1B1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способе оказания помощи родителей детям.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этом случае р</a:t>
            </a:r>
            <a:r>
              <a:rPr lang="ru-RU" dirty="0">
                <a:latin typeface="Times New Roman" panose="02020603050405020304" pitchFamily="18" charset="0"/>
                <a:ea typeface="SimSun" panose="02010600030101010101" pitchFamily="2" charset="-122"/>
              </a:rPr>
              <a:t>ефлексивный компонент способствует осмыслению неадекватных способов, их перестройке, выработке новых способов и их </a:t>
            </a:r>
            <a:r>
              <a:rPr lang="ru-R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интериоризации</a:t>
            </a:r>
            <a:r>
              <a:rPr lang="ru-RU" dirty="0">
                <a:latin typeface="Times New Roman" panose="02020603050405020304" pitchFamily="18" charset="0"/>
                <a:ea typeface="SimSun" panose="02010600030101010101" pitchFamily="2" charset="-122"/>
              </a:rPr>
              <a:t>, что ведет к дальнейшему развитию учащегося. Эмоциональный компонент способствуют стабилизации эмоционального состояния и открытию имеющихся у ребенка ресурсов в процессе преодоления трудностей. </a:t>
            </a:r>
          </a:p>
          <a:p>
            <a:pPr indent="457200"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Рефлексивно-эмпатический способ родительской помощи является наиболее эффективным из всех выше перечисленных способов.</a:t>
            </a:r>
          </a:p>
          <a:p>
            <a:pPr indent="457200" algn="just"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875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2755" y="111033"/>
            <a:ext cx="11129554" cy="75982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помощи родителей детям в преодолении учебных трудностей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751847"/>
              </p:ext>
            </p:extLst>
          </p:nvPr>
        </p:nvGraphicFramePr>
        <p:xfrm>
          <a:off x="936168" y="1288869"/>
          <a:ext cx="10922727" cy="540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3204">
                  <a:extLst>
                    <a:ext uri="{9D8B030D-6E8A-4147-A177-3AD203B41FA5}">
                      <a16:colId xmlns:a16="http://schemas.microsoft.com/office/drawing/2014/main" val="2344412857"/>
                    </a:ext>
                  </a:extLst>
                </a:gridCol>
                <a:gridCol w="6429523">
                  <a:extLst>
                    <a:ext uri="{9D8B030D-6E8A-4147-A177-3AD203B41FA5}">
                      <a16:colId xmlns:a16="http://schemas.microsoft.com/office/drawing/2014/main" val="656829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помощи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Потенциальное</a:t>
                      </a:r>
                      <a:r>
                        <a:rPr lang="ru-RU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лияние типа</a:t>
                      </a:r>
                      <a:r>
                        <a:rPr lang="ru-RU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помощи 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решение</a:t>
                      </a:r>
                      <a:r>
                        <a:rPr lang="ru-RU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трудной ситуации и развитие ребенка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483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Антипомощь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Усиливает негативные чувства ребенка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734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Формальная помощь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Имитирует помощь, но помощью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является.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019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Инструментальная помощь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Замещает самостоятельную активность ребенка, помогает справиться с отдельно взятой трудностью.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308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Эмпатическая помощь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Стабилизирует эмоциональное состояние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ребенка, но не помогает справляться с трудностью.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627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Инструментально-эмпатическая помощь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Стабилизирует эмоциональное состояние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ребенка, помогает справиться с отдельно взятой трудностью.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792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Рефлексивная помощь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Способствует осмыслению неадекватных способов, их перестройке, выработке новых способов и их </a:t>
                      </a:r>
                      <a:r>
                        <a:rPr lang="ru-RU" dirty="0" err="1"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интериоризации</a:t>
                      </a:r>
                      <a:r>
                        <a:rPr lang="ru-RU" dirty="0"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, что ведет к дальнейшему развитию учащегося.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953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Рефлексивно-эмпатическая помощь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Стабилизирует эмоциональное состояние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ребенка, </a:t>
                      </a:r>
                      <a:r>
                        <a:rPr lang="ru-RU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с</a:t>
                      </a:r>
                      <a:r>
                        <a:rPr lang="ru-RU" dirty="0"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пособствует осмыслению неадекватных способов, их перестройке, выработке новых способов и их </a:t>
                      </a:r>
                      <a:r>
                        <a:rPr lang="ru-RU" dirty="0" err="1"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интериоризации</a:t>
                      </a:r>
                      <a:r>
                        <a:rPr lang="ru-RU" dirty="0"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, что ведет к дальнейшему развитию учащегося.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238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361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1234" y="1878874"/>
            <a:ext cx="9601200" cy="14859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считаете, какие способы помощи используются родителями чаще всего ?</a:t>
            </a:r>
          </a:p>
        </p:txBody>
      </p:sp>
    </p:spTree>
    <p:extLst>
      <p:ext uri="{BB962C8B-B14F-4D97-AF65-F5344CB8AC3E}">
        <p14:creationId xmlns:p14="http://schemas.microsoft.com/office/powerpoint/2010/main" val="2859536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4070" y="1387319"/>
            <a:ext cx="1106859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Когда ребенок впервые переступает порог школы, он хочет учиться, узнавать новое, хочет стать успешным учеником. В процессе обучения он сталкивается со многими трудностями, переживая и, преодолевая которые развивается и получает необходимый ему опыт. В этом случае трудности становятся ресурсом для развития ребенка. </a:t>
            </a:r>
            <a:endParaRPr lang="ru-RU" sz="16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318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Если же по каким-либо причинам переживание и преодоление возникающих трудностей не происходит, и ребенок не получает помощи со стороны педагогов и родителей, нарастание трудностей приводит к возникновению хронической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неуспешности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серьезному отставанию от программы и сверстников. Возникает опасность приклеивания ребенку ярлыка «необучаемый». Нормальное развитие  становится невозможным, его деформация может привести к различным формам асоциального поведения.</a:t>
            </a:r>
            <a:endParaRPr lang="ru-RU" sz="16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37959" y="205043"/>
            <a:ext cx="52899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Актуальность темы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943023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0606" y="259080"/>
            <a:ext cx="9601200" cy="785949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Замысел исследования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51708" y="1531678"/>
            <a:ext cx="104589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Изучить способы оказания родителями помощи в преодолении учебных трудностей детям; 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Понять, какую роль в преодолении трудностей играет эта помощь (способствует или не способствует развитию ребенка);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Понять, какую помощь родители используют чаще.</a:t>
            </a:r>
            <a:endParaRPr lang="ru-RU" dirty="0">
              <a:solidFill>
                <a:srgbClr val="00000A"/>
              </a:solidFill>
              <a:effectLst/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8160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9497" y="137160"/>
            <a:ext cx="9601200" cy="6814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для родителей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554614"/>
              </p:ext>
            </p:extLst>
          </p:nvPr>
        </p:nvGraphicFramePr>
        <p:xfrm>
          <a:off x="1049384" y="818606"/>
          <a:ext cx="10698479" cy="5888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1">
                  <a:extLst>
                    <a:ext uri="{9D8B030D-6E8A-4147-A177-3AD203B41FA5}">
                      <a16:colId xmlns:a16="http://schemas.microsoft.com/office/drawing/2014/main" val="178286438"/>
                    </a:ext>
                  </a:extLst>
                </a:gridCol>
                <a:gridCol w="6979271">
                  <a:extLst>
                    <a:ext uri="{9D8B030D-6E8A-4147-A177-3AD203B41FA5}">
                      <a16:colId xmlns:a16="http://schemas.microsoft.com/office/drawing/2014/main" val="123999510"/>
                    </a:ext>
                  </a:extLst>
                </a:gridCol>
                <a:gridCol w="3431177">
                  <a:extLst>
                    <a:ext uri="{9D8B030D-6E8A-4147-A177-3AD203B41FA5}">
                      <a16:colId xmlns:a16="http://schemas.microsoft.com/office/drawing/2014/main" val="2226043156"/>
                    </a:ext>
                  </a:extLst>
                </a:gridCol>
              </a:tblGrid>
              <a:tr h="226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№ 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1626" marR="31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Ситуация трудности/Высказывание ребенка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1626" marR="31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Высказывание (действие) родителя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1626" marR="31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565181"/>
                  </a:ext>
                </a:extLst>
              </a:tr>
              <a:tr h="905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1626" marR="31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</a:rPr>
                        <a:t>Дима учится в 3-м классе, ему трудно дается математика. Учитель объявил в классе, что на следующем уроке будет контрольная работа. Накануне вечером мальчик был в подавленном настроении, а утром сказал родителям: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</a:rPr>
                        <a:t>- Можно я сегодня не пойду в школу, я боюсь, что не смогу решить контрольную работу и получу двойку?</a:t>
                      </a:r>
                      <a:endParaRPr lang="ru-RU" sz="1400" baseline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1626" marR="31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1626" marR="31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365995"/>
                  </a:ext>
                </a:extLst>
              </a:tr>
              <a:tr h="905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1626" marR="31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</a:rPr>
                        <a:t>Катя - ученица 2-го класса, учится на «4» и «5». Каждый вечер она ждет с работы маму, чтобы вместе с ней сделать домашнее задание. Мама позвонила и сказала, что сегодня задержится на работе и Кате нужно сделать домашнее задание самостоятельно. Когда мама вернулась, Катя сказала: Я не смогла сама сделать уроки! Но ты же мне поможешь?</a:t>
                      </a:r>
                      <a:endParaRPr lang="ru-RU" sz="1400" baseline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1626" marR="31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1626" marR="31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743383"/>
                  </a:ext>
                </a:extLst>
              </a:tr>
              <a:tr h="678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1626" marR="31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</a:rPr>
                        <a:t>Миша учится в 4 классе. В прошлом учебном году мальчик часто болел и не усвоил большой объем учебного материала. В домашнем задании по математике оказалась сложная задача. Миша обратился за помощью к маме (папе): я не понимаю эту задачу, что делать?</a:t>
                      </a:r>
                      <a:endParaRPr lang="ru-RU" sz="1400" baseline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1626" marR="31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1626" marR="31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79266"/>
                  </a:ext>
                </a:extLst>
              </a:tr>
              <a:tr h="792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1626" marR="31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</a:rPr>
                        <a:t>Света учится в 4 классе и получает в основном отличные оценки. Учитель посоветовала ей поучаствовать в городской олимпиаде по математике, но дома Света сказала родителям: Я не смогу решить такие сложные задачи и окажусь хуже всех! Может, я лучше вообще не пойду?</a:t>
                      </a:r>
                      <a:endParaRPr lang="ru-RU" sz="1400" baseline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1626" marR="31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1626" marR="31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160681"/>
                  </a:ext>
                </a:extLst>
              </a:tr>
              <a:tr h="1018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5. 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1626" marR="31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</a:rPr>
                        <a:t>Первокласснику Егору не нравится учиться в школе. По утрам идет в школу крайне неохотно, капризничает, жалуется на плохое самочувствие, просит оставить его дома. Родители пытаются объяснить, что все дети должны учиться, что это интересно и важно получать образование. Но у Егора другое мнение: А мне не интересно, и я не хочу получать образование! (Что Вы сказали бы Егору?)</a:t>
                      </a:r>
                      <a:endParaRPr lang="ru-RU" sz="1400" baseline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1626" marR="31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1626" marR="316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032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098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6474" y="311331"/>
            <a:ext cx="9601200" cy="67273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84662" y="1145402"/>
            <a:ext cx="102848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исследовании приняли участие 100 родителей, среди которых  15 мужчин в возрасте от 34 до 48 лет и 85  женщин от 25 до 47 лет.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проводилось на базе средней общеобразовательной школы №4 городского округа Мытищи Московской области.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405120"/>
              </p:ext>
            </p:extLst>
          </p:nvPr>
        </p:nvGraphicFramePr>
        <p:xfrm>
          <a:off x="2503714" y="3061063"/>
          <a:ext cx="7848872" cy="35458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val="345544899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037850136"/>
                    </a:ext>
                  </a:extLst>
                </a:gridCol>
              </a:tblGrid>
              <a:tr h="50655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baseline="0" dirty="0">
                          <a:effectLst/>
                          <a:latin typeface="Times New Roman" panose="02020603050405020304" pitchFamily="18" charset="0"/>
                        </a:rPr>
                        <a:t>Инструментальная помощь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baseline="0" dirty="0">
                          <a:effectLst/>
                          <a:latin typeface="Times New Roman" panose="02020603050405020304" pitchFamily="18" charset="0"/>
                        </a:rPr>
                        <a:t>54,47%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864307"/>
                  </a:ext>
                </a:extLst>
              </a:tr>
              <a:tr h="50655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baseline="0" dirty="0">
                          <a:effectLst/>
                          <a:latin typeface="Times New Roman" panose="02020603050405020304" pitchFamily="18" charset="0"/>
                        </a:rPr>
                        <a:t>Формальная помощь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baseline="0" dirty="0">
                          <a:effectLst/>
                          <a:latin typeface="Times New Roman" panose="02020603050405020304" pitchFamily="18" charset="0"/>
                        </a:rPr>
                        <a:t>22,36%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779787"/>
                  </a:ext>
                </a:extLst>
              </a:tr>
              <a:tr h="50655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baseline="0" dirty="0">
                          <a:effectLst/>
                          <a:latin typeface="Times New Roman" panose="02020603050405020304" pitchFamily="18" charset="0"/>
                        </a:rPr>
                        <a:t>Эмоциональная помощь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baseline="0" dirty="0">
                          <a:effectLst/>
                          <a:latin typeface="Times New Roman" panose="02020603050405020304" pitchFamily="18" charset="0"/>
                        </a:rPr>
                        <a:t>8,54%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585479"/>
                  </a:ext>
                </a:extLst>
              </a:tr>
              <a:tr h="50655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baseline="0" dirty="0">
                          <a:effectLst/>
                          <a:latin typeface="Times New Roman" panose="02020603050405020304" pitchFamily="18" charset="0"/>
                        </a:rPr>
                        <a:t>Рефлексивная помощь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baseline="0" dirty="0">
                          <a:effectLst/>
                          <a:latin typeface="Times New Roman" panose="02020603050405020304" pitchFamily="18" charset="0"/>
                        </a:rPr>
                        <a:t>5,08%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66649"/>
                  </a:ext>
                </a:extLst>
              </a:tr>
              <a:tr h="50655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baseline="0" dirty="0" err="1">
                          <a:effectLst/>
                          <a:latin typeface="Times New Roman" panose="02020603050405020304" pitchFamily="18" charset="0"/>
                        </a:rPr>
                        <a:t>Антипомощь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baseline="0" dirty="0">
                          <a:effectLst/>
                          <a:latin typeface="Times New Roman" panose="02020603050405020304" pitchFamily="18" charset="0"/>
                        </a:rPr>
                        <a:t>4,67%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95810"/>
                  </a:ext>
                </a:extLst>
              </a:tr>
              <a:tr h="50655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baseline="0" dirty="0">
                          <a:effectLst/>
                          <a:latin typeface="Times New Roman" panose="02020603050405020304" pitchFamily="18" charset="0"/>
                        </a:rPr>
                        <a:t>Эмоционально-инструментальная помощь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baseline="0" dirty="0">
                          <a:effectLst/>
                          <a:latin typeface="Times New Roman" panose="02020603050405020304" pitchFamily="18" charset="0"/>
                        </a:rPr>
                        <a:t>4,47%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210665"/>
                  </a:ext>
                </a:extLst>
              </a:tr>
              <a:tr h="50655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baseline="0" dirty="0">
                          <a:effectLst/>
                          <a:latin typeface="Times New Roman" panose="02020603050405020304" pitchFamily="18" charset="0"/>
                        </a:rPr>
                        <a:t>Рефлексивно-эмоциональная помощь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baseline="0" dirty="0">
                          <a:effectLst/>
                          <a:latin typeface="Times New Roman" panose="02020603050405020304" pitchFamily="18" charset="0"/>
                        </a:rPr>
                        <a:t>0,41%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51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102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457975717"/>
              </p:ext>
            </p:extLst>
          </p:nvPr>
        </p:nvGraphicFramePr>
        <p:xfrm>
          <a:off x="1219200" y="174172"/>
          <a:ext cx="10328365" cy="6522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6118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9747" y="792611"/>
            <a:ext cx="112253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показало, что в процессе преодоления детьми учебных трудностей родители склонны оказывать им как эффективную помощь, так и неэффективную. Неэффективные виды помощи при этом значительно преобладают. Эффективность помощи  в этом исследовании не изучалась, а рассматривается на основании теоретических представлений о связи развития ребенка и видов помощи со стороны взрослых.</a:t>
            </a:r>
          </a:p>
          <a:p>
            <a:pPr marL="342900" lvl="0" indent="-342900" algn="just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5,49% родителей, принявших участие в настоящем исследовании, применяют эффективные способы (рефлексивно-эмпатический и рефлексивный) оказания помощи детям в преодолении учебных трудностей, которые, по нашим предположениям, способствуют развитию детей.</a:t>
            </a:r>
          </a:p>
          <a:p>
            <a:pPr marL="342900" lvl="0" indent="-342900" algn="just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27,03% родителей склонны оказывать формальную помощь или вовсе ее не оказывают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антипомощь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усугубляя положение ребенка, находящегося в ситуации затруднения и негативно влияя на его эмоциональное состояние.</a:t>
            </a:r>
          </a:p>
          <a:p>
            <a:pPr marL="342900" lvl="0" indent="-342900" algn="just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67,48% родителей склонны оказывать инструментальную, эмпатическую и инструментально-эмпатическую помощь, которая содержит подсказу или помогает справиться с негативными эмоциями. Такой вид помощи не усугубляет положение ребенка, находящегося в ситуации затруднения, но и не способствует его развитию. </a:t>
            </a:r>
          </a:p>
          <a:p>
            <a:pPr marL="342900" lvl="0" indent="-342900" algn="just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Необходима психологическая работа с родителями по информированию их о способах оказания эффективной помощи детям в преодолении учебных трудностей, способствующей развитию. Возможна организация на базе образовательных учреждений тренингов для родителей по обучению эффективным способам оказания помощи детям в преодолении учебных трудностей.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19941" y="0"/>
            <a:ext cx="92049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315774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4034" y="1244830"/>
            <a:ext cx="10363200" cy="3108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Вас заинтересовало наше исследование, Вы можете принять в нем участие и заполнить форму опросника «Способы родительской помощи детям в ситуации затруднения» по ссылке: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https://forms.gle/BTeSCn3yXM6y74zUA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время проведения вебинара форму опросника заполнили 85 человек.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Выражаем Вам огромную благодарность участие! </a:t>
            </a:r>
          </a:p>
        </p:txBody>
      </p:sp>
    </p:spTree>
    <p:extLst>
      <p:ext uri="{BB962C8B-B14F-4D97-AF65-F5344CB8AC3E}">
        <p14:creationId xmlns:p14="http://schemas.microsoft.com/office/powerpoint/2010/main" val="10239127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7942" y="293915"/>
            <a:ext cx="10964091" cy="820783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опроса участников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848332"/>
              </p:ext>
            </p:extLst>
          </p:nvPr>
        </p:nvGraphicFramePr>
        <p:xfrm>
          <a:off x="2249715" y="1428206"/>
          <a:ext cx="81280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31921646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93256780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503958099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283713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9651052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93350517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6638508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</a:t>
                      </a:r>
                      <a:endParaRPr lang="ru-RU" sz="20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ФП</a:t>
                      </a:r>
                      <a:endParaRPr lang="ru-RU" sz="20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</a:t>
                      </a:r>
                      <a:endParaRPr lang="ru-RU" sz="20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ЭП</a:t>
                      </a:r>
                      <a:endParaRPr lang="ru-RU" sz="20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ИЭП</a:t>
                      </a:r>
                      <a:endParaRPr lang="ru-RU" sz="20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РП</a:t>
                      </a:r>
                      <a:endParaRPr lang="ru-RU" sz="20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РЭП</a:t>
                      </a:r>
                      <a:endParaRPr lang="ru-RU" sz="2000" b="1" i="0" u="none" strike="noStrik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363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2,50%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7,50%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62,50%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5,90%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11,50%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10,10%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099719"/>
                  </a:ext>
                </a:extLst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841250"/>
              </p:ext>
            </p:extLst>
          </p:nvPr>
        </p:nvGraphicFramePr>
        <p:xfrm>
          <a:off x="2329543" y="2296886"/>
          <a:ext cx="7371806" cy="4561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2019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78009" y="2329934"/>
            <a:ext cx="631433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Спасибо за внимание и сотрудничество!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843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10194" y="596597"/>
            <a:ext cx="1069412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обучения у ребенка неизбежно возникают трудности, так как он осваивает новую для себя деятельность.</a:t>
            </a: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Помощь в их преодолении ребенок получает, прежде всего, от взрослого.</a:t>
            </a:r>
          </a:p>
          <a:p>
            <a:pPr indent="457200"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мнению Л.С. Выготского обучение влечет за собой развитие при соблюдении некоторых условий. А именно, обучение должно происходить в зоне ближайшего развития, при определенном взаимодействии (сотрудничестве) ребенка со взрослым, в котором происходит естественный процесс преодоления возникающих трудностей.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457200"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Поэтому ситуация затруднения и ошибки ребенка становится очень важной для его развития. Станет ли она ресурсной для развития, зависит от того, как в этой ситуации будет действовать (помогать) взрослый.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694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02703" y="501240"/>
            <a:ext cx="106451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Подходы к преодолению учебных трудностей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5359" y="1523230"/>
            <a:ext cx="10711543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мы рассмотрим основные подходы к преодолению учебных трудностей (педагогический, психологический, нейропсихологический), то увидим, что работа в основном строится с ребенком и упор в этой работе идет на развитие его познавательной сферы. Однако, как показывает практика, не всегда трудности ребенка связаны с низким уровнем развития познавательных процессов.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Ребенок не существует сам по себе. Он включен в определенную среду, которую Л.С. Выготский называет социальной ситуацией развития (семья, сверстники, школа).  Эта среда оказывает свое влияние на развитие ребенка. И если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по преодолению учебных трудностей направленна развитие когнитивной и личностной сферы ребенка, но не оказывает влияния на социальную ситуацию развития данного ребенка, то и вероятность успешного решения проблемы остается низкой.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318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оказания помощи в преодолении учебных трудностей необходимо строить работу не только с ребенком, но и его ближайшим окружением, которое в первую очередь представляют родители.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034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2856" y="1323439"/>
            <a:ext cx="1085958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Реакция взрослого на трудности и неудачи ребенка может быть разной. Это может быть поддержка и утешение, предложение конкретных инструкций по преодолению трудности, а может быть критика или наказание за неспособность ребенка справляться самостоятельно. Каждая из этих реакций оказывает определенное влияние на процесс преодоления трудности и на формирование тех или иных качеств личности ребенка. </a:t>
            </a:r>
          </a:p>
          <a:p>
            <a:pPr indent="450215"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Своими действиями родители могут инициировать трудности, усиливать их, делать их непреодолимыми, нагнетать тревогу и т.д. Но их помощь может носить и позитивный характер, как в плане возникновения, так и в плане преодоления трудностей.</a:t>
            </a:r>
          </a:p>
          <a:p>
            <a:pPr indent="450215"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своем исследовании все возможные способы реагирования родителей на возникновение трудностей у ребенка мы рассматривали с двух точек зрения: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ли взрослый своими действиями справиться с проблемной ситуацией,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ли помощь взрослого развитию ребенка в процессе преодоления учебных трудностей.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48045" y="0"/>
            <a:ext cx="124097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Реакция взрослого на трудности </a:t>
            </a:r>
          </a:p>
          <a:p>
            <a:pPr algn="ctr"/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неудачи ребенка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03443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9862" y="1094993"/>
            <a:ext cx="10972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помощи была затронута в работах по исследованию решения творческих задач (Зарецкий, Семенов, Степанов, 1980;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Василюк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Зарецкий,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Молостова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2008).</a:t>
            </a:r>
          </a:p>
          <a:p>
            <a:pPr indent="457200"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исследовании А.Н.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Молостовой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качестве помощи при решении творческих задач  использовался психотехнический метод. Результаты исследования показали, что вид оказываемой экспериментатором помощи испытуемому в процессе решения им творческой задачи определяет эффективность решения. Применение только рациональной (рефлексивной) помощи позволяло оптимизировать интеллектуальную деятельность испытуемых, но не влияло на эмоционально-волевой компонент этой деятельности. Применение только эмпатической помощи позитивно влияло на эмоционально-волевую устойчивость испытуемых, но не способствовало повышению интеллектуальной продуктивности. Применение же в комплексе эмпатической и рациональной (рефлексивной) помощи повышало эффективность решения творческой задачи в несколько раз.</a:t>
            </a:r>
          </a:p>
          <a:p>
            <a:pPr indent="457200" algn="just"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3807" y="144084"/>
            <a:ext cx="11861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Исследования помощи и поддержки в психологии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714590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6219" y="152791"/>
            <a:ext cx="110371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Исследования помощи и поддержки в психологии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6118" y="2220994"/>
            <a:ext cx="4087666" cy="4202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Взрослый думает вместо ребенка, который может не понимать, как происходит решение той или иной задачи. Более того, подсказка взрослого отнимает инициативу ребенка, снижает его мотивацию к решению трудной задачи, делает его пассивным исполнителем, а не субъектом деятельности. Подсказка закрывает возможность развития.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8676" y="2360331"/>
            <a:ext cx="7024650" cy="388371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16118" y="1369007"/>
            <a:ext cx="110665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исследовании С.А. Позняковой (2010) сравнивается подсказка и помощь по процессу преодоления трудностей в обучении. Автором показано, что подсказка взрослого замещает мыслительный процесс ребенка.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6431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3007" y="178917"/>
            <a:ext cx="113419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Исследования помощи и поддержки в психологии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66948" y="1122794"/>
            <a:ext cx="10746377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исследовании Ф.Е.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Василюка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Е.В.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Шерягиной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(2013) рассматривается идея эмоциональной помощи и описываются  стратегии утешения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использовались взрослыми по отношению к ребенку. В работе была предложена</a:t>
            </a: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проективная методика, которая позволяет исследовать стратегии утешения. Авторы выделили эмоциональный и инструментальный типы поддержки.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Холмогорова А.Б., Зарецкий В.К.,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Клименкова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Е.Н.,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Воложанина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Н.С.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(2019)  предложили свою модификацию методики стратегий утешения в исследовании эмпатии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стратегий социальной поддержки у разных групп испытуемых. В своей модификации авторы выделяют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антиподдержку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формальную, инструментальную, эмоциональную и рефлексивную поддержку, а также допускают сочетание эмоциональной поддержки с инструментальной и рефлексивной.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своем исследовании мы применили выделенные вышеуказанными авторами типы поддержки (помощи) к ситуации учебной трудности и стали несколько иначе интерпретировать их эффективность.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344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1189" y="189411"/>
            <a:ext cx="11390811" cy="120396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способов  родительской помощи детям в преодолении учебных трудностей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66947" y="1393371"/>
            <a:ext cx="1078121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определении эффективности того или иного типа помощи родителей детям в преодолении учебных трудностей  мы опираемся на представления о связи обучения и развития Л.С. Выготского, на представления о том, как шаги в обучении могут способствовать шагам в развитии, разрабатываемые в РДП (В.К. Зарецкий), на представления о роли субъектной позиции ребенка в учебной деятельности (В.В. Давыдов, В.И.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Слободчиков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Г.А.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Цукерман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Ю.В. Зарецкий и др.).</a:t>
            </a:r>
          </a:p>
          <a:p>
            <a:pPr indent="457200"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</a:rPr>
              <a:t>Эффективными мы будем считать способы родительской помощи детям в преодолении учебных трудностей, которые предполагают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мобилизацию собственных ресурсов обращающегося за помощью и  переход ребенка в более активную (субъектную) позицию по отношению к преодолению затруднения,</a:t>
            </a:r>
            <a:r>
              <a:rPr lang="ru-RU" dirty="0">
                <a:latin typeface="Times New Roman" panose="02020603050405020304" pitchFamily="18" charset="0"/>
                <a:ea typeface="SimSun" panose="02010600030101010101" pitchFamily="2" charset="-122"/>
              </a:rPr>
              <a:t> способствуют осмыслению неадекватных способов, их перестройке, выработке новых способов и их </a:t>
            </a:r>
            <a:r>
              <a:rPr lang="ru-RU" dirty="0" err="1">
                <a:latin typeface="Times New Roman" panose="02020603050405020304" pitchFamily="18" charset="0"/>
                <a:ea typeface="SimSun" panose="02010600030101010101" pitchFamily="2" charset="-122"/>
              </a:rPr>
              <a:t>интериоризации</a:t>
            </a:r>
            <a:r>
              <a:rPr lang="ru-RU" dirty="0">
                <a:latin typeface="Times New Roman" panose="02020603050405020304" pitchFamily="18" charset="0"/>
                <a:ea typeface="SimSun" panose="02010600030101010101" pitchFamily="2" charset="-122"/>
              </a:rPr>
              <a:t>, что ведет к дальнейшему развитию учащегося. При этом присутствует эмоциональная поддержка.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98400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1020</TotalTime>
  <Words>2875</Words>
  <Application>Microsoft Office PowerPoint</Application>
  <PresentationFormat>Широкоэкранный</PresentationFormat>
  <Paragraphs>147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Franklin Gothic Book</vt:lpstr>
      <vt:lpstr>Times New Roman</vt:lpstr>
      <vt:lpstr>Crop</vt:lpstr>
      <vt:lpstr>Помощь родителей детям в преодолении учебных трудностей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Эффективность способов  родительской помощи детям в преодолении учебных трудностей</vt:lpstr>
      <vt:lpstr>Многовекторная модель ЗБР    В.К. Зарецкого</vt:lpstr>
      <vt:lpstr>Антипомощь</vt:lpstr>
      <vt:lpstr>Формальная помощь</vt:lpstr>
      <vt:lpstr>Инструментальная помощь</vt:lpstr>
      <vt:lpstr>Эмпатическая помощь</vt:lpstr>
      <vt:lpstr>Инструментально-эмпатическая помощь</vt:lpstr>
      <vt:lpstr>Рефлексивная помощь</vt:lpstr>
      <vt:lpstr>Рефлексивно-эмпатическая помощь</vt:lpstr>
      <vt:lpstr>Типы помощи родителей детям в преодолении учебных трудностей</vt:lpstr>
      <vt:lpstr>Как Вы считаете, какие способы помощи используются родителями чаще всего ?</vt:lpstr>
      <vt:lpstr>Замысел исследования</vt:lpstr>
      <vt:lpstr>Опросник для родителей </vt:lpstr>
      <vt:lpstr>Результаты исследования </vt:lpstr>
      <vt:lpstr>Презентация PowerPoint</vt:lpstr>
      <vt:lpstr>Презентация PowerPoint</vt:lpstr>
      <vt:lpstr>Презентация PowerPoint</vt:lpstr>
      <vt:lpstr>Результаты опроса участников вебинара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Помощь родителей детям в преодолении учебных трудностей</dc:title>
  <dc:creator>Хритонова Татьяна</dc:creator>
  <cp:lastModifiedBy>Victor Zaretskiy</cp:lastModifiedBy>
  <cp:revision>43</cp:revision>
  <dcterms:created xsi:type="dcterms:W3CDTF">2020-06-06T09:48:01Z</dcterms:created>
  <dcterms:modified xsi:type="dcterms:W3CDTF">2020-06-08T09:42:45Z</dcterms:modified>
</cp:coreProperties>
</file>