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9FB7A-312A-4997-8615-7DD90246F712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2B6EF-F270-4A81-9213-CBA818BBD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09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2B6EF-F270-4A81-9213-CBA818BBDB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6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2B6EF-F270-4A81-9213-CBA818BBDB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96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80726-81C9-4038-BBA7-D7025B2CA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3A4DCA-F2ED-4C4E-AFC5-B9FF4DA6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468D9-0169-4117-A46F-B1BF7527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0B337D-891D-4A86-95BD-89240818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0FD6F-0906-491A-B38A-13793CE2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88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B005B-CEA7-427A-83F0-1B78201A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38C776-316F-424B-A2A9-BB6B1240B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F1B312-E62F-48E9-B6B2-0D6C67E2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49D74-411D-4797-8F1C-12A9F0F2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A1D163-8D66-47C1-8B1A-9E06AA4F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9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73B2AA-F0F8-43DB-8FFC-7CF689042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367844-382F-42C9-8595-718B4D32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F9E2B-AB30-4D58-9563-844C5BEE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7005D3-D1A7-42FA-B160-3C649379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66DEA-79A1-4F50-BC16-A5B4D104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4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054AB-6043-4342-AEFE-B57B6ECD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FAA27-8D24-4ECB-8FC8-F880D5473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3A9092-186B-4BA4-954D-01A43169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3E0435-9062-4F10-B5A9-444D2A3E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FD49DB-37DB-42F1-A1EE-25AAC866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3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56C69-3F43-43B1-86D0-BE6633AE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3376DF-3C03-4F06-9AF7-D028E05A1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E00455-9EA0-4F17-BFA4-17479261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184B0F-9406-4A64-AF2B-1626BA60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49A1E4-9309-4CE4-9781-66CBB40F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87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76E95-5632-4CA6-8955-BEC04A55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D7A1D5-6750-4C49-8F1C-DE8850673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FA94ED-A487-4DAB-83AB-BAA782D9F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355FB4-6391-4711-ABBB-A0203C3E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89C00C-093C-4C31-895A-472F602E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713D47-4482-4B9B-B308-D22C781F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39A23-EE89-4274-AFBC-D77A79A9A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7D2409-CC6A-45F5-B0DA-B2F5C1BB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F291F4-6792-4F81-882F-03E74B486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050BE1-031F-46C6-898A-DD631053D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42882E-FF2B-4DB7-88E1-B6C82A356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464BA6-71F6-47E7-916D-C342CC34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786C42-844A-4E8E-A157-A823D799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E61E0B-B4A3-489C-88AD-72AC6473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26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3A03C9-930C-4D0B-B072-E275D8F89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EDF6CA-BFA6-4FFA-83D0-4CAE8E94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3EB9FD-3A40-4600-8B21-FED7ACF2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12DC71-229E-495D-B0BC-CDF063416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9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35B9F3D-F63A-4741-B5ED-2BEFBB18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3ECF7C5-EB84-40CC-ACE9-92AE14D8A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D1B70D-F81C-4360-B431-0A1F6781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9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F727A-ECB3-4F4C-AFD4-42E5FB95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0438F0-8367-4CAA-9417-BF1D0002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9666AC-1646-4C87-84F7-23BC1510D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29E6E7-286C-4644-BC27-9B717F7B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D534E9-A89A-4F68-9F90-8C372560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C853D5-62C2-401B-ABCB-B4BA3414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6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60330-75EF-46FF-B78D-C9F90896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7D0C33B-4254-4B8A-9CAB-5C8B7E6B4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C23A84-0D8B-4401-A5AB-9CACB6BA8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70285D-6C6A-4E86-BA5E-28B92336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BFABDB-65D7-4331-9936-8A1CB452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2D238E-05A0-4279-A293-65D23BEF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9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6A3E1-3965-412F-B0DD-283511A7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46757D-CAEF-455B-ABBD-A67313EBD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C9DC9-DBDD-461D-B1ED-401A95691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D7C0-7F4B-4BBD-AA8F-EBA80B0D1D8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1E95CF-FE2B-4D99-983B-56D7F36D6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47FA47-A459-4934-8BB9-72FC0969D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1B06-A575-45CB-BB1E-CF7496D6F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" name="Rectangle 153">
            <a:extLst>
              <a:ext uri="{FF2B5EF4-FFF2-40B4-BE49-F238E27FC236}">
                <a16:creationId xmlns:a16="http://schemas.microsoft.com/office/drawing/2014/main" id="{8C2832B0-D577-4EA0-820F-695EE1E9D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5">
            <a:extLst>
              <a:ext uri="{FF2B5EF4-FFF2-40B4-BE49-F238E27FC236}">
                <a16:creationId xmlns:a16="http://schemas.microsoft.com/office/drawing/2014/main" id="{FA57A853-2E0C-42F0-85F3-C0B501A9C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84269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6">
            <a:extLst>
              <a:ext uri="{FF2B5EF4-FFF2-40B4-BE49-F238E27FC236}">
                <a16:creationId xmlns:a16="http://schemas.microsoft.com/office/drawing/2014/main" id="{F2E9C3F6-DA5B-4DBC-9A74-B8E0CB075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6839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7">
            <a:extLst>
              <a:ext uri="{FF2B5EF4-FFF2-40B4-BE49-F238E27FC236}">
                <a16:creationId xmlns:a16="http://schemas.microsoft.com/office/drawing/2014/main" id="{1A166365-F18F-415C-B28F-D46003176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78850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8">
            <a:extLst>
              <a:ext uri="{FF2B5EF4-FFF2-40B4-BE49-F238E27FC236}">
                <a16:creationId xmlns:a16="http://schemas.microsoft.com/office/drawing/2014/main" id="{B2CDDFB2-5255-4B15-A6A1-CF9145882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24043"/>
            <a:ext cx="5288862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114615-845A-48CE-9B5E-5B84CFEF097D}"/>
              </a:ext>
            </a:extLst>
          </p:cNvPr>
          <p:cNvSpPr txBox="1"/>
          <p:nvPr/>
        </p:nvSpPr>
        <p:spPr>
          <a:xfrm>
            <a:off x="795341" y="1357766"/>
            <a:ext cx="4492879" cy="3433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ЦИКЛ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МЕЖДУНАРОДНЫХ</a:t>
            </a:r>
            <a:r>
              <a:rPr lang="en-US" sz="4000" b="1" i="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000" b="1" i="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ВЕБИНАРОВ</a:t>
            </a:r>
            <a:endParaRPr lang="en-US" sz="40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6D8736-20F7-4E83-9C8A-19B1ECBE6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714" y="5189909"/>
            <a:ext cx="4266555" cy="16680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>
                <a:solidFill>
                  <a:srgbClr val="002060"/>
                </a:solidFill>
              </a:rPr>
              <a:t>Развитие региональных практик психологического сопровождения в образовании и социальной сфере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8" name="Picture 4" descr="Московский государственный психолого-педагогический университет">
            <a:extLst>
              <a:ext uri="{FF2B5EF4-FFF2-40B4-BE49-F238E27FC236}">
                <a16:creationId xmlns:a16="http://schemas.microsoft.com/office/drawing/2014/main" id="{76518673-CF3E-4319-ACB7-D80638D5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797032"/>
            <a:ext cx="5297425" cy="238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CBFB959C-A0F7-4BE2-8596-930631F74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9" y="3578088"/>
            <a:ext cx="2568280" cy="25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E56E253-7C9A-473F-927F-E643CE3EF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77148" y="3901382"/>
            <a:ext cx="2592279" cy="1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55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3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600" b="1" i="0">
                <a:solidFill>
                  <a:srgbClr val="FFFFFF"/>
                </a:solidFill>
                <a:effectLst/>
                <a:latin typeface="PT Sans Caption"/>
              </a:rPr>
              <a:t>Развитие Проекта</a:t>
            </a:r>
            <a:endParaRPr lang="ru-RU" sz="46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2391568"/>
            <a:ext cx="11099800" cy="316675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ru-RU" sz="17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1700" dirty="0"/>
              <a:t>Описание вариативных моделей межведомственного взаимодействия в социальной сфере с учетом региональных практик применения профессиональных стандартов работников образования и социальной сферы, имеющих межотраслевой характер, при работе с детьми с ОВЗ и детьми-инвалидами - через выявление, анализ и профессионально-общественное обсуждение лучших практик реабилитации и образования детей с ОВЗ и инвалидностью.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700" dirty="0"/>
              <a:t>Получение специалистами учреждений реабилитации и образования доступа к лучшим практикам организации реабилитационно-образовательной среды для детей с ОВЗ и инвалидностью.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700" dirty="0"/>
              <a:t>Повышение профессионализма специалистов учреждений реабилитации и образования в области организации реабилитационно-образовательной среды для детей с ОВЗ и инвалидностью.</a:t>
            </a:r>
          </a:p>
        </p:txBody>
      </p:sp>
    </p:spTree>
    <p:extLst>
      <p:ext uri="{BB962C8B-B14F-4D97-AF65-F5344CB8AC3E}">
        <p14:creationId xmlns:p14="http://schemas.microsoft.com/office/powerpoint/2010/main" val="171080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433B7-4ABD-484F-BEC9-1CF77497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2500" b="1">
                <a:solidFill>
                  <a:srgbClr val="FFFFFF"/>
                </a:solidFill>
              </a:rPr>
              <a:t>Направления волонтерской деятельности общероссийской общественной организации «Федерация  психологов образования России», </a:t>
            </a:r>
            <a:br>
              <a:rPr lang="ru-RU" sz="2500" b="1">
                <a:solidFill>
                  <a:srgbClr val="FFFFFF"/>
                </a:solidFill>
              </a:rPr>
            </a:br>
            <a:r>
              <a:rPr lang="ru-RU" sz="2500" b="1">
                <a:solidFill>
                  <a:srgbClr val="FFFFFF"/>
                </a:solidFill>
              </a:rPr>
              <a:t>реализуемые в  первом полугодии 2021 года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3CDC0B60-B4A0-4D0D-A74E-F0D9DDFCE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7" y="2055813"/>
            <a:ext cx="11846103" cy="4725131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Молодежный просветительский проект «Студент+» - ответственный координатор </a:t>
            </a:r>
            <a:r>
              <a:rPr lang="ru-RU" sz="1600" dirty="0" err="1"/>
              <a:t>Умняшова</a:t>
            </a:r>
            <a:r>
              <a:rPr lang="ru-RU" sz="1600" dirty="0"/>
              <a:t> Ирина Борисовна, председатель регионального отделения г. Москвы ФПО России, mofpor@gmail.com;</a:t>
            </a:r>
          </a:p>
          <a:p>
            <a:pPr algn="just"/>
            <a:r>
              <a:rPr lang="ru-RU" sz="1600" dirty="0"/>
              <a:t>Электронная консультационная площадка по вопросам обеспечения психолого-педагогического сопровождения образовательного процесса - ответственный координатор Крестникова Диана Георгиевна, программист ФПО России, fpor@rospsy.ru; </a:t>
            </a:r>
          </a:p>
          <a:p>
            <a:pPr algn="just"/>
            <a:r>
              <a:rPr lang="ru-RU" sz="1600" dirty="0"/>
              <a:t>Волонтеры-психологи (дистанционное консультирование детей, родителей, специалистов) - ответственный координатор Леонова Олеся Игоревна, исполнительный директор ФПО России, fpor@rospsy.ru;</a:t>
            </a:r>
          </a:p>
          <a:p>
            <a:pPr algn="just"/>
            <a:r>
              <a:rPr lang="ru-RU" sz="1600" dirty="0"/>
              <a:t>Экосистема детства: апробация системной модели профилактики социальных рисков в организациях для детей-сирот и детей, оставшихся без попечения родителей - ответственный координатор Чиркина Римма Вячеславовна, член ФПО России с 2000 г.,  заведующая кафедрой юридической психологии и права МГППУ, rimmach@bk.ru;</a:t>
            </a:r>
          </a:p>
          <a:p>
            <a:pPr algn="just"/>
            <a:r>
              <a:rPr lang="ru-RU" sz="1600" dirty="0"/>
              <a:t>Развитие цифровой модели инновационной реабилитационно-образовательной среды «Пространство возможностей»: лучшие практики реабилитации и образования детей с ОВЗ и инвалидностью - ответственный координатор Миллер Арина Александровна, психолог ГБОУ "Центр реабилитации и образования № 7 Департамента труда и социальной защиты населения города Москвы", arinamiller@gmail.com;</a:t>
            </a:r>
          </a:p>
          <a:p>
            <a:pPr algn="just"/>
            <a:r>
              <a:rPr lang="ru-RU" sz="1600" dirty="0"/>
              <a:t>Психолого-педагогическая помощь детям и родителям в преодолении трудностей обучения в условиях карантина - ответственные координаторы председатели региональных отделений ФПО России (по согласованию), https://www.rospsy.ru/departments</a:t>
            </a:r>
          </a:p>
          <a:p>
            <a:pPr algn="just"/>
            <a:r>
              <a:rPr lang="ru-RU" sz="1600" dirty="0"/>
              <a:t>Проведение онлайн-мероприятий просветительского и профилактического характера для детей и подростков - ответственные координаторы председатели региональных отделений ФПО России (по согласованию), https://www.rospsy.ru/departments</a:t>
            </a:r>
          </a:p>
        </p:txBody>
      </p:sp>
    </p:spTree>
    <p:extLst>
      <p:ext uri="{BB962C8B-B14F-4D97-AF65-F5344CB8AC3E}">
        <p14:creationId xmlns:p14="http://schemas.microsoft.com/office/powerpoint/2010/main" val="454983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2ECA1-52F9-45D2-9D70-F2B86F96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4F435F-BA64-43A0-B0C3-E0997CBF4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1FDC78-63C5-49B8-A8DA-D3BE9D4B86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" t="14682" r="1405" b="15656"/>
          <a:stretch/>
        </p:blipFill>
        <p:spPr>
          <a:xfrm>
            <a:off x="83360" y="602412"/>
            <a:ext cx="12108640" cy="497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5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93844EA-0D22-410F-A01B-F4F29533D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1B487FB-7EBE-407C-A126-859D231AE3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4" r="-1"/>
          <a:stretch/>
        </p:blipFill>
        <p:spPr bwMode="auto">
          <a:xfrm>
            <a:off x="951746" y="528018"/>
            <a:ext cx="5144254" cy="35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6" r="24911" b="-1"/>
          <a:stretch/>
        </p:blipFill>
        <p:spPr bwMode="auto">
          <a:xfrm>
            <a:off x="6096001" y="528018"/>
            <a:ext cx="5144254" cy="355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E65E162-F3C5-496E-83F3-35D3847D7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7172" y="528018"/>
            <a:ext cx="0" cy="3557016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5">
            <a:extLst>
              <a:ext uri="{FF2B5EF4-FFF2-40B4-BE49-F238E27FC236}">
                <a16:creationId xmlns:a16="http://schemas.microsoft.com/office/drawing/2014/main" id="{5240663D-974E-4B54-BEF2-0AEF269A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77267"/>
            <a:ext cx="542047" cy="2376459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3E9B34ED-699B-421D-8B75-2235E501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08147"/>
            <a:ext cx="369761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87427BBD-1323-4FFD-9089-40083FC54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098332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5754E5A4-4679-40DF-8B05-9029BA0D7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48198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7">
            <a:extLst>
              <a:ext uri="{FF2B5EF4-FFF2-40B4-BE49-F238E27FC236}">
                <a16:creationId xmlns:a16="http://schemas.microsoft.com/office/drawing/2014/main" id="{9FC83CD4-234F-4750-ABF6-5481D9055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053721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8">
            <a:extLst>
              <a:ext uri="{FF2B5EF4-FFF2-40B4-BE49-F238E27FC236}">
                <a16:creationId xmlns:a16="http://schemas.microsoft.com/office/drawing/2014/main" id="{568D0189-FF37-41B1-A9F5-C564BA47B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098334"/>
            <a:ext cx="10304132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346" y="4267831"/>
            <a:ext cx="9716883" cy="10715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b="1" i="0" kern="1200">
                <a:solidFill>
                  <a:srgbClr val="FEFFFF"/>
                </a:solidFill>
                <a:effectLst/>
                <a:latin typeface="+mj-lt"/>
                <a:ea typeface="+mj-ea"/>
                <a:cs typeface="+mj-cs"/>
              </a:rPr>
              <a:t>Модель инновационной реабилитационно-образовательной среды: пространство возможностей</a:t>
            </a:r>
            <a:endParaRPr lang="en-US" sz="3000" kern="1200">
              <a:solidFill>
                <a:srgbClr val="FE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346" y="5345714"/>
            <a:ext cx="9762851" cy="5382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700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Проект Федерации психологов образования России, поддержанный Фондом президентских грантов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B60F436-E9B6-463A-BC51-14940E646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4528" y="4098332"/>
            <a:ext cx="10305288" cy="0"/>
          </a:xfrm>
          <a:prstGeom prst="line">
            <a:avLst/>
          </a:prstGeom>
          <a:ln w="12700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8">
            <a:extLst>
              <a:ext uri="{FF2B5EF4-FFF2-40B4-BE49-F238E27FC236}">
                <a16:creationId xmlns:a16="http://schemas.microsoft.com/office/drawing/2014/main" id="{5B4888BC-D2FB-4207-8548-E0FA7963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387324" y="4377267"/>
            <a:ext cx="801628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ru-RU" sz="4000" b="1" i="0">
                <a:solidFill>
                  <a:srgbClr val="FEFFFF"/>
                </a:solidFill>
                <a:effectLst/>
                <a:latin typeface="PT Sans Caption"/>
              </a:rPr>
              <a:t>Цел</a:t>
            </a:r>
            <a:r>
              <a:rPr lang="ru-RU" sz="4000" b="1">
                <a:solidFill>
                  <a:srgbClr val="FEFFFF"/>
                </a:solidFill>
                <a:latin typeface="PT Sans Caption"/>
              </a:rPr>
              <a:t>ь Проекта</a:t>
            </a:r>
            <a:endParaRPr lang="ru-RU" sz="4000">
              <a:solidFill>
                <a:srgbClr val="FE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494450"/>
            <a:ext cx="5773883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Создание инновационной модели реабилитационно-образовательной среды для детей с ограниченными возможностями здоровья и инвалидностью, способствующей активизации личностных ресурсов и преодолению социальной депривации за счет организации детско-взрослых сообществ (лучшие практики)</a:t>
            </a:r>
          </a:p>
          <a:p>
            <a:endParaRPr lang="ru-RU" sz="24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1389534"/>
            <a:ext cx="3343407" cy="11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1B487FB-7EBE-407C-A126-859D231AE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3644582"/>
            <a:ext cx="3340358" cy="249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59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ru-RU" sz="4000" b="1" i="0" dirty="0">
                <a:solidFill>
                  <a:srgbClr val="FEFFFF"/>
                </a:solidFill>
                <a:effectLst/>
                <a:latin typeface="PT Sans Caption"/>
              </a:rPr>
              <a:t>Структура описания практики </a:t>
            </a:r>
            <a:endParaRPr lang="ru-RU" sz="4000" dirty="0">
              <a:solidFill>
                <a:srgbClr val="FE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755" y="2782561"/>
            <a:ext cx="6147783" cy="3563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Структура описания практики построения реабилитационно-образовательного пространства детей с ОВЗ и инвалидностью должна включать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общую</a:t>
            </a:r>
            <a:r>
              <a:rPr lang="ru-RU" dirty="0"/>
              <a:t> 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специализированную информацию</a:t>
            </a:r>
            <a:r>
              <a:rPr lang="ru-RU" dirty="0"/>
              <a:t>, а также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подтверждать обоснованность практики</a:t>
            </a:r>
            <a:r>
              <a:rPr lang="ru-RU" dirty="0"/>
              <a:t>.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1389534"/>
            <a:ext cx="3343407" cy="11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1B487FB-7EBE-407C-A126-859D231AE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3644582"/>
            <a:ext cx="3340358" cy="249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12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5" y="3752851"/>
            <a:ext cx="3290887" cy="2452687"/>
          </a:xfrm>
        </p:spPr>
        <p:txBody>
          <a:bodyPr anchor="ctr">
            <a:normAutofit/>
          </a:bodyPr>
          <a:lstStyle/>
          <a:p>
            <a:r>
              <a:rPr lang="ru-RU" sz="3300" b="1" i="0" dirty="0">
                <a:effectLst/>
                <a:latin typeface="PT Sans Caption"/>
              </a:rPr>
              <a:t>Порядок описания общей информации о практике</a:t>
            </a:r>
            <a:endParaRPr lang="ru-RU" sz="33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4" b="5464"/>
          <a:stretch/>
        </p:blipFill>
        <p:spPr bwMode="auto">
          <a:xfrm>
            <a:off x="2219218" y="205483"/>
            <a:ext cx="6715874" cy="2043962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492" y="1756882"/>
            <a:ext cx="8072343" cy="5003514"/>
          </a:xfrm>
        </p:spPr>
        <p:txBody>
          <a:bodyPr anchor="ctr">
            <a:normAutofit lnSpcReduction="10000"/>
          </a:bodyPr>
          <a:lstStyle/>
          <a:p>
            <a:pPr marL="0" indent="0">
              <a:spcAft>
                <a:spcPts val="800"/>
              </a:spcAft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☐ Информация об организации (название, сайт, телефон, электронная почта контактное лицо);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Название практики;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Тип практики (инновационная (в процессе разработки), пилотная (в процессе апробации), устоявшаяся (отработанная, сложившаяся), другое);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Основные </a:t>
            </a:r>
            <a:r>
              <a:rPr lang="ru-RU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благополучатели</a:t>
            </a: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практики (дети, семьи с детьми, молодые взрослые, специалисты сферы детства, волонтеры, работающие с детьми и их семьями, другое);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Описание проблемной ситуации, на решение которой направлена практика;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Аннотация, описание целей и задач практики;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Описание сфер ответственности, основных прав и обязанностей участников реализации практики (специалистов, детей, родителей, педагогов), обучение новых специалистов;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Факторы, влияющие на достижение социальных результатов практики.</a:t>
            </a:r>
          </a:p>
          <a:p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18038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07" y="3752851"/>
            <a:ext cx="3537186" cy="2452687"/>
          </a:xfrm>
        </p:spPr>
        <p:txBody>
          <a:bodyPr anchor="ctr">
            <a:normAutofit fontScale="90000"/>
          </a:bodyPr>
          <a:lstStyle/>
          <a:p>
            <a:r>
              <a:rPr lang="ru-RU" sz="3300" b="1" i="0" dirty="0">
                <a:effectLst/>
                <a:latin typeface="PT Sans Caption"/>
              </a:rPr>
              <a:t>Структура описания специализированной информации о практике</a:t>
            </a:r>
            <a:endParaRPr lang="ru-RU" sz="33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4" b="5464"/>
          <a:stretch/>
        </p:blipFill>
        <p:spPr bwMode="auto">
          <a:xfrm>
            <a:off x="2414427" y="256853"/>
            <a:ext cx="6715874" cy="2043962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492" y="1756882"/>
            <a:ext cx="8072343" cy="500351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Блок А. Описание сведений о проведении оценки психологической готовности детей к реабилитации (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а также реабилитационного потенциала детей с ОВЗ и инвалидностью;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Блок Б. Описание сведений о разработке и реализации индивидуальных реабилитационно-образовательных маршрутов в зависимости от нозологии, степени ограничений, психофизиологических особенностей, способностей и образовательных потребностей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Блок В. Описание сведений о применении методов социальной реабилитации (</a:t>
            </a:r>
            <a:r>
              <a:rPr lang="ru-RU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абилитации</a:t>
            </a:r>
            <a:r>
              <a:rPr lang="ru-RU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коррекционно-развивающей работы, а также о репертуаре доступных для детей видов активности.</a:t>
            </a:r>
          </a:p>
          <a:p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265345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ru-RU" sz="4000" b="1" i="0" dirty="0">
                <a:solidFill>
                  <a:srgbClr val="FEFFFF"/>
                </a:solidFill>
                <a:effectLst/>
                <a:latin typeface="PT Sans Caption"/>
              </a:rPr>
              <a:t>Критерии оценки образования практик </a:t>
            </a:r>
            <a:endParaRPr lang="ru-RU" sz="4000" dirty="0">
              <a:solidFill>
                <a:srgbClr val="FE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491" y="2494450"/>
            <a:ext cx="6557828" cy="41529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i="1" dirty="0"/>
              <a:t>должны определить достижение основных задач реабилитационной помощи: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активизация личностных ресурсов детей с ОВЗ и инвалидностью,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преодоление социальной депривации, расширение возможностей их жизнедеятельности,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продуктивность социальных взаимодействий и детско-взрослых общностей,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повышение уровня субъективного переживания качества жизни,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социальная включенность семей с детьми с ОВЗ в сферу образования и занятости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1389534"/>
            <a:ext cx="3343407" cy="11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1B487FB-7EBE-407C-A126-859D231AE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3644582"/>
            <a:ext cx="3340358" cy="249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63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848" y="768636"/>
            <a:ext cx="6091312" cy="120582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EFFFF"/>
                </a:solidFill>
                <a:latin typeface="PT Sans Caption"/>
              </a:rPr>
              <a:t>Количественные показатели проекта</a:t>
            </a:r>
            <a:endParaRPr lang="ru-RU" sz="4000" dirty="0">
              <a:solidFill>
                <a:srgbClr val="FE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9C3DB-A232-4152-9E53-FF65D13F5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121" y="2378076"/>
            <a:ext cx="6497198" cy="447992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Специалистами центров реабилитации и образования описано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32 практики </a:t>
            </a:r>
            <a:r>
              <a:rPr lang="ru-RU" sz="2400" dirty="0"/>
              <a:t>реабилитации и образования детей с ОВЗ и инвалидностью, проведена их экспертная оценка;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900 человек</a:t>
            </a:r>
            <a:r>
              <a:rPr lang="ru-RU" sz="2400" dirty="0"/>
              <a:t>, принявших участие в мероприятиях проекта;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500 человек</a:t>
            </a:r>
            <a:r>
              <a:rPr lang="ru-RU" sz="2400" dirty="0"/>
              <a:t>, которым оказаны услуги в сфере образования, просвещения;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400 участников реабилитационно-образовательного процесса</a:t>
            </a:r>
            <a:r>
              <a:rPr lang="ru-RU" sz="2400" dirty="0"/>
              <a:t>, принявших участие в оценке качества предоставления реабилитационной помощи (специалисты, родители, дети);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250 специалистов учреждений реабилитации и образования</a:t>
            </a:r>
            <a:r>
              <a:rPr lang="ru-RU" sz="2400" dirty="0"/>
              <a:t>, получивших информационно-методическую поддержку в области реабилитации и образования детей с ОВЗ и инвалидностью на основе лучших практик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24706" y="1389534"/>
            <a:ext cx="3343407" cy="11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51B487FB-7EBE-407C-A126-859D231AE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1526" y="3779335"/>
            <a:ext cx="3340358" cy="249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46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3CDF5-6BFB-4CD9-A80C-0E896A81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552658" cy="1205821"/>
          </a:xfrm>
        </p:spPr>
        <p:txBody>
          <a:bodyPr>
            <a:normAutofit/>
          </a:bodyPr>
          <a:lstStyle/>
          <a:p>
            <a:r>
              <a:rPr lang="ru-RU" sz="2000" b="1" i="0">
                <a:solidFill>
                  <a:srgbClr val="FEFFFF"/>
                </a:solidFill>
                <a:effectLst/>
                <a:latin typeface="PT Sans Caption"/>
              </a:rPr>
              <a:t>Реабилитация и образование детей с ОВЗ и инвалидностью: цифровая платформа практик построения реабилитационно-образовательного пространства</a:t>
            </a:r>
            <a:endParaRPr lang="ru-RU" sz="2000" dirty="0">
              <a:solidFill>
                <a:srgbClr val="FEFFFF"/>
              </a:solidFill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D402AA68-3125-4024-B597-026045E98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1640" y="5195982"/>
            <a:ext cx="4241604" cy="151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73DC774-518F-4032-977F-26EE0434B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50" t="14908" r="28566" b="14908"/>
          <a:stretch/>
        </p:blipFill>
        <p:spPr>
          <a:xfrm>
            <a:off x="392586" y="1941137"/>
            <a:ext cx="8167832" cy="47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66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833</Words>
  <Application>Microsoft Office PowerPoint</Application>
  <PresentationFormat>Широкоэкранный</PresentationFormat>
  <Paragraphs>53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PT Sans Caption</vt:lpstr>
      <vt:lpstr>Wingdings</vt:lpstr>
      <vt:lpstr>Тема Office</vt:lpstr>
      <vt:lpstr>Презентация PowerPoint</vt:lpstr>
      <vt:lpstr>Модель инновационной реабилитационно-образовательной среды: пространство возможностей</vt:lpstr>
      <vt:lpstr>Цель Проекта</vt:lpstr>
      <vt:lpstr>Структура описания практики </vt:lpstr>
      <vt:lpstr>Порядок описания общей информации о практике</vt:lpstr>
      <vt:lpstr>Структура описания специализированной информации о практике</vt:lpstr>
      <vt:lpstr>Критерии оценки образования практик </vt:lpstr>
      <vt:lpstr>Количественные показатели проекта</vt:lpstr>
      <vt:lpstr>Реабилитация и образование детей с ОВЗ и инвалидностью: цифровая платформа практик построения реабилитационно-образовательного пространства</vt:lpstr>
      <vt:lpstr>Развитие Проекта</vt:lpstr>
      <vt:lpstr>Направления волонтерской деятельности общероссийской общественной организации «Федерация  психологов образования России»,  реализуемые в  первом полугодии 2021 года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 Леонова</dc:creator>
  <cp:lastModifiedBy>Олеся Леонова</cp:lastModifiedBy>
  <cp:revision>11</cp:revision>
  <dcterms:created xsi:type="dcterms:W3CDTF">2021-01-27T07:56:31Z</dcterms:created>
  <dcterms:modified xsi:type="dcterms:W3CDTF">2021-04-17T17:48:17Z</dcterms:modified>
</cp:coreProperties>
</file>