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53"/>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x="9144000" cy="6858000" type="screen4x3"/>
  <p:notesSz cx="7099300"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63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1"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es-ES" sz="1400" b="0" strike="noStrike" spc="-1">
                <a:solidFill>
                  <a:srgbClr val="000000"/>
                </a:solidFill>
                <a:latin typeface="Arial"/>
              </a:rPr>
              <a:t>Pulse para desplazar la página</a:t>
            </a:r>
          </a:p>
        </p:txBody>
      </p:sp>
      <p:sp>
        <p:nvSpPr>
          <p:cNvPr id="252" name="PlaceHolder 2"/>
          <p:cNvSpPr>
            <a:spLocks noGrp="1"/>
          </p:cNvSpPr>
          <p:nvPr>
            <p:ph type="body"/>
          </p:nvPr>
        </p:nvSpPr>
        <p:spPr>
          <a:xfrm>
            <a:off x="756000" y="5078520"/>
            <a:ext cx="6047640" cy="4811040"/>
          </a:xfrm>
          <a:prstGeom prst="rect">
            <a:avLst/>
          </a:prstGeom>
        </p:spPr>
        <p:txBody>
          <a:bodyPr lIns="0" tIns="0" rIns="0" bIns="0">
            <a:noAutofit/>
          </a:bodyPr>
          <a:lstStyle/>
          <a:p>
            <a:r>
              <a:rPr lang="es-ES" sz="2000" b="0" strike="noStrike" spc="-1">
                <a:latin typeface="Arial"/>
              </a:rPr>
              <a:t>Pulse para editar el formato de las notas</a:t>
            </a:r>
          </a:p>
        </p:txBody>
      </p:sp>
      <p:sp>
        <p:nvSpPr>
          <p:cNvPr id="253" name="PlaceHolder 3"/>
          <p:cNvSpPr>
            <a:spLocks noGrp="1"/>
          </p:cNvSpPr>
          <p:nvPr>
            <p:ph type="hdr"/>
          </p:nvPr>
        </p:nvSpPr>
        <p:spPr>
          <a:xfrm>
            <a:off x="0" y="0"/>
            <a:ext cx="3280680" cy="534240"/>
          </a:xfrm>
          <a:prstGeom prst="rect">
            <a:avLst/>
          </a:prstGeom>
        </p:spPr>
        <p:txBody>
          <a:bodyPr lIns="0" tIns="0" rIns="0" bIns="0">
            <a:noAutofit/>
          </a:bodyPr>
          <a:lstStyle/>
          <a:p>
            <a:r>
              <a:rPr lang="es-ES" sz="1400" b="0" strike="noStrike" spc="-1">
                <a:latin typeface="Times New Roman"/>
              </a:rPr>
              <a:t>&lt;cabecera&gt;</a:t>
            </a:r>
          </a:p>
        </p:txBody>
      </p:sp>
      <p:sp>
        <p:nvSpPr>
          <p:cNvPr id="254"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es-ES" sz="1400" b="0" strike="noStrike" spc="-1">
                <a:latin typeface="Times New Roman"/>
              </a:rPr>
              <a:t>&lt;fecha/hora&gt;</a:t>
            </a:r>
          </a:p>
        </p:txBody>
      </p:sp>
      <p:sp>
        <p:nvSpPr>
          <p:cNvPr id="255" name="PlaceHolder 5"/>
          <p:cNvSpPr>
            <a:spLocks noGrp="1"/>
          </p:cNvSpPr>
          <p:nvPr>
            <p:ph type="ftr"/>
          </p:nvPr>
        </p:nvSpPr>
        <p:spPr>
          <a:xfrm>
            <a:off x="0" y="10157400"/>
            <a:ext cx="3280680" cy="534240"/>
          </a:xfrm>
          <a:prstGeom prst="rect">
            <a:avLst/>
          </a:prstGeom>
        </p:spPr>
        <p:txBody>
          <a:bodyPr lIns="0" tIns="0" rIns="0" bIns="0" anchor="b">
            <a:noAutofit/>
          </a:bodyPr>
          <a:lstStyle/>
          <a:p>
            <a:r>
              <a:rPr lang="es-ES" sz="1400" b="0" strike="noStrike" spc="-1">
                <a:latin typeface="Times New Roman"/>
              </a:rPr>
              <a:t>&lt;pie de página&gt;</a:t>
            </a:r>
          </a:p>
        </p:txBody>
      </p:sp>
      <p:sp>
        <p:nvSpPr>
          <p:cNvPr id="256"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4445FED4-BE99-4151-9958-8961312DDD75}" type="slidenum">
              <a:rPr lang="es-ES" sz="1400" b="0" strike="noStrike" spc="-1">
                <a:latin typeface="Times New Roman"/>
              </a:rPr>
              <a:t>‹#›</a:t>
            </a:fld>
            <a:endParaRPr lang="es-E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CustomShape 1"/>
          <p:cNvSpPr/>
          <p:nvPr/>
        </p:nvSpPr>
        <p:spPr>
          <a:xfrm>
            <a:off x="4021200" y="9721800"/>
            <a:ext cx="3072600" cy="50724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75993732-6562-43BD-992E-A622E1F2EA58}" type="slidenum">
              <a:rPr lang="es-ES" sz="1300" b="0" strike="noStrike" spc="-1">
                <a:solidFill>
                  <a:srgbClr val="000000"/>
                </a:solidFill>
                <a:latin typeface="Calibri"/>
                <a:ea typeface="Calibri"/>
              </a:rPr>
              <a:t>1</a:t>
            </a:fld>
            <a:endParaRPr lang="es-ES" sz="1300" b="0" strike="noStrike" spc="-1">
              <a:latin typeface="Arial"/>
            </a:endParaRPr>
          </a:p>
        </p:txBody>
      </p:sp>
      <p:sp>
        <p:nvSpPr>
          <p:cNvPr id="483" name="CustomShape 2"/>
          <p:cNvSpPr/>
          <p:nvPr/>
        </p:nvSpPr>
        <p:spPr>
          <a:xfrm>
            <a:off x="709560" y="4861080"/>
            <a:ext cx="5677560" cy="46029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oAutofit/>
          </a:bodyPr>
          <a:lstStyle/>
          <a:p>
            <a:pPr>
              <a:lnSpc>
                <a:spcPct val="100000"/>
              </a:lnSpc>
            </a:pPr>
            <a:r>
              <a:rPr lang="es-ES" sz="1400" b="0" strike="noStrike" spc="-1">
                <a:solidFill>
                  <a:srgbClr val="000000"/>
                </a:solidFill>
                <a:latin typeface="Calibri"/>
                <a:ea typeface="Calibri"/>
              </a:rPr>
              <a:t>Good morning</a:t>
            </a:r>
            <a:endParaRPr lang="es-ES" sz="1400" b="0" strike="noStrike" spc="-1">
              <a:latin typeface="Arial"/>
            </a:endParaRPr>
          </a:p>
          <a:p>
            <a:pPr>
              <a:lnSpc>
                <a:spcPct val="100000"/>
              </a:lnSpc>
            </a:pPr>
            <a:r>
              <a:rPr lang="es-ES" sz="1400" b="0" strike="noStrike" spc="-1">
                <a:solidFill>
                  <a:srgbClr val="000000"/>
                </a:solidFill>
                <a:latin typeface="Calibri"/>
                <a:ea typeface="Calibri"/>
              </a:rPr>
              <a:t>My name’s Cristóbal Melgarejo</a:t>
            </a:r>
            <a:endParaRPr lang="es-ES" sz="1400" b="0" strike="noStrike" spc="-1">
              <a:latin typeface="Arial"/>
            </a:endParaRPr>
          </a:p>
          <a:p>
            <a:pPr>
              <a:lnSpc>
                <a:spcPct val="100000"/>
              </a:lnSpc>
            </a:pPr>
            <a:r>
              <a:rPr lang="es-ES" sz="1400" b="0" strike="noStrike" spc="-1">
                <a:solidFill>
                  <a:srgbClr val="000000"/>
                </a:solidFill>
                <a:latin typeface="Calibri"/>
                <a:ea typeface="Calibri"/>
              </a:rPr>
              <a:t>I’m a teacher of technologies in a Secondary School of Spain</a:t>
            </a:r>
            <a:endParaRPr lang="es-ES" sz="1400" b="0" strike="noStrike" spc="-1">
              <a:latin typeface="Arial"/>
            </a:endParaRPr>
          </a:p>
          <a:p>
            <a:pPr>
              <a:lnSpc>
                <a:spcPct val="100000"/>
              </a:lnSpc>
            </a:pPr>
            <a:r>
              <a:rPr lang="es-ES" sz="1400" b="0" strike="noStrike" spc="-1">
                <a:solidFill>
                  <a:srgbClr val="000000"/>
                </a:solidFill>
                <a:latin typeface="Calibri"/>
                <a:ea typeface="Calibri"/>
              </a:rPr>
              <a:t>I’m the headteacher of the IES Valle de Elda.</a:t>
            </a:r>
            <a:endParaRPr lang="es-ES" sz="1400" b="0" strike="noStrike" spc="-1">
              <a:latin typeface="Arial"/>
            </a:endParaRPr>
          </a:p>
          <a:p>
            <a:pPr>
              <a:lnSpc>
                <a:spcPct val="100000"/>
              </a:lnSpc>
            </a:pPr>
            <a:r>
              <a:rPr lang="es-ES" sz="1400" b="0" strike="noStrike" spc="-1">
                <a:solidFill>
                  <a:srgbClr val="000000"/>
                </a:solidFill>
                <a:latin typeface="Calibri"/>
                <a:ea typeface="Calibri"/>
              </a:rPr>
              <a:t>I would like to tell you about these points</a:t>
            </a:r>
            <a:endParaRPr lang="es-ES" sz="1400" b="0" strike="noStrike" spc="-1">
              <a:latin typeface="Arial"/>
            </a:endParaRPr>
          </a:p>
        </p:txBody>
      </p:sp>
      <p:sp>
        <p:nvSpPr>
          <p:cNvPr id="484" name="PlaceHolder 3"/>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485" name="PlaceHolder 4"/>
          <p:cNvSpPr>
            <a:spLocks noGrp="1" noRot="1" noChangeAspect="1"/>
          </p:cNvSpPr>
          <p:nvPr>
            <p:ph type="sldImg"/>
          </p:nvPr>
        </p:nvSpPr>
        <p:spPr>
          <a:xfrm>
            <a:off x="1108080" y="812880"/>
            <a:ext cx="5343120" cy="4008240"/>
          </a:xfrm>
          <a:prstGeom prst="rect">
            <a:avLst/>
          </a:pr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CD459D5E-F9C3-448A-9246-B11DF40D1A89}" type="slidenum">
              <a:rPr lang="es-ES" sz="1300" b="0" strike="noStrike" spc="-1">
                <a:solidFill>
                  <a:srgbClr val="000000"/>
                </a:solidFill>
                <a:latin typeface="Calibri"/>
                <a:ea typeface="Calibri"/>
              </a:rPr>
              <a:t>15</a:t>
            </a:fld>
            <a:endParaRPr lang="es-ES" sz="1300" b="0" strike="noStrike" spc="-1">
              <a:latin typeface="Arial"/>
            </a:endParaRPr>
          </a:p>
        </p:txBody>
      </p:sp>
      <p:sp>
        <p:nvSpPr>
          <p:cNvPr id="522"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23"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24"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3D6A6624-A66E-43AE-BB18-E48B2E5CA8A3}" type="slidenum">
              <a:rPr lang="es-ES" sz="1300" b="0" strike="noStrike" spc="-1">
                <a:solidFill>
                  <a:srgbClr val="000000"/>
                </a:solidFill>
                <a:latin typeface="Calibri"/>
                <a:ea typeface="Calibri"/>
              </a:rPr>
              <a:t>16</a:t>
            </a:fld>
            <a:endParaRPr lang="es-ES" sz="1300" b="0" strike="noStrike" spc="-1">
              <a:latin typeface="Arial"/>
            </a:endParaRPr>
          </a:p>
        </p:txBody>
      </p:sp>
      <p:sp>
        <p:nvSpPr>
          <p:cNvPr id="526"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27"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28"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F27D69C4-A387-4B93-895B-82747231C499}" type="slidenum">
              <a:rPr lang="es-ES" sz="1300" b="0" strike="noStrike" spc="-1">
                <a:solidFill>
                  <a:srgbClr val="000000"/>
                </a:solidFill>
                <a:latin typeface="Calibri"/>
                <a:ea typeface="Calibri"/>
              </a:rPr>
              <a:t>17</a:t>
            </a:fld>
            <a:endParaRPr lang="es-ES" sz="1300" b="0" strike="noStrike" spc="-1">
              <a:latin typeface="Arial"/>
            </a:endParaRPr>
          </a:p>
        </p:txBody>
      </p:sp>
      <p:sp>
        <p:nvSpPr>
          <p:cNvPr id="530"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31"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32"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C4D12C32-1D43-4741-B884-60E5B1E45010}" type="slidenum">
              <a:rPr lang="es-ES" sz="1300" b="0" strike="noStrike" spc="-1">
                <a:solidFill>
                  <a:srgbClr val="000000"/>
                </a:solidFill>
                <a:latin typeface="Calibri"/>
                <a:ea typeface="Calibri"/>
              </a:rPr>
              <a:t>18</a:t>
            </a:fld>
            <a:endParaRPr lang="es-ES" sz="1300" b="0" strike="noStrike" spc="-1">
              <a:latin typeface="Arial"/>
            </a:endParaRPr>
          </a:p>
        </p:txBody>
      </p:sp>
      <p:sp>
        <p:nvSpPr>
          <p:cNvPr id="534"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35"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36"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BFA37851-AC48-4706-AC75-756B9E379779}" type="slidenum">
              <a:rPr lang="es-ES" sz="1300" b="0" strike="noStrike" spc="-1">
                <a:solidFill>
                  <a:srgbClr val="000000"/>
                </a:solidFill>
                <a:latin typeface="Calibri"/>
                <a:ea typeface="Calibri"/>
              </a:rPr>
              <a:t>19</a:t>
            </a:fld>
            <a:endParaRPr lang="es-ES" sz="1300" b="0" strike="noStrike" spc="-1">
              <a:latin typeface="Arial"/>
            </a:endParaRPr>
          </a:p>
        </p:txBody>
      </p:sp>
      <p:sp>
        <p:nvSpPr>
          <p:cNvPr id="538"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39"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40"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CD4B308F-9C84-4BFC-A40B-FD3F3415DE9F}" type="slidenum">
              <a:rPr lang="es-ES" sz="1300" b="0" strike="noStrike" spc="-1">
                <a:solidFill>
                  <a:srgbClr val="000000"/>
                </a:solidFill>
                <a:latin typeface="Calibri"/>
                <a:ea typeface="Calibri"/>
              </a:rPr>
              <a:t>20</a:t>
            </a:fld>
            <a:endParaRPr lang="es-ES" sz="1300" b="0" strike="noStrike" spc="-1">
              <a:latin typeface="Arial"/>
            </a:endParaRPr>
          </a:p>
        </p:txBody>
      </p:sp>
      <p:sp>
        <p:nvSpPr>
          <p:cNvPr id="542"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43"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44"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6FFE3F3F-2052-4050-9A8F-F08721BEB314}" type="slidenum">
              <a:rPr lang="es-ES" sz="1300" b="0" strike="noStrike" spc="-1">
                <a:solidFill>
                  <a:srgbClr val="000000"/>
                </a:solidFill>
                <a:latin typeface="Calibri"/>
                <a:ea typeface="Calibri"/>
              </a:rPr>
              <a:t>21</a:t>
            </a:fld>
            <a:endParaRPr lang="es-ES" sz="1300" b="0" strike="noStrike" spc="-1">
              <a:latin typeface="Arial"/>
            </a:endParaRPr>
          </a:p>
        </p:txBody>
      </p:sp>
      <p:sp>
        <p:nvSpPr>
          <p:cNvPr id="546"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47"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48"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C1AE62F3-1BFB-49AD-B4CE-5F8B5DFD7534}" type="slidenum">
              <a:rPr lang="es-ES" sz="1300" b="0" strike="noStrike" spc="-1">
                <a:solidFill>
                  <a:srgbClr val="000000"/>
                </a:solidFill>
                <a:latin typeface="Calibri"/>
                <a:ea typeface="Calibri"/>
              </a:rPr>
              <a:t>22</a:t>
            </a:fld>
            <a:endParaRPr lang="es-ES" sz="1300" b="0" strike="noStrike" spc="-1">
              <a:latin typeface="Arial"/>
            </a:endParaRPr>
          </a:p>
        </p:txBody>
      </p:sp>
      <p:sp>
        <p:nvSpPr>
          <p:cNvPr id="550"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51"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52"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D3F40B2E-475F-47DD-B61F-1C5335F3BB8C}" type="slidenum">
              <a:rPr lang="es-ES" sz="1300" b="0" strike="noStrike" spc="-1">
                <a:solidFill>
                  <a:srgbClr val="000000"/>
                </a:solidFill>
                <a:latin typeface="Calibri"/>
                <a:ea typeface="Calibri"/>
              </a:rPr>
              <a:t>23</a:t>
            </a:fld>
            <a:endParaRPr lang="es-ES" sz="1300" b="0" strike="noStrike" spc="-1">
              <a:latin typeface="Arial"/>
            </a:endParaRPr>
          </a:p>
        </p:txBody>
      </p:sp>
      <p:sp>
        <p:nvSpPr>
          <p:cNvPr id="554"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55"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56"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D32A6414-7A77-48C5-A981-51211040200A}" type="slidenum">
              <a:rPr lang="es-ES" sz="1300" b="0" strike="noStrike" spc="-1">
                <a:solidFill>
                  <a:srgbClr val="000000"/>
                </a:solidFill>
                <a:latin typeface="Calibri"/>
                <a:ea typeface="Calibri"/>
              </a:rPr>
              <a:t>24</a:t>
            </a:fld>
            <a:endParaRPr lang="es-ES" sz="1300" b="0" strike="noStrike" spc="-1">
              <a:latin typeface="Arial"/>
            </a:endParaRPr>
          </a:p>
        </p:txBody>
      </p:sp>
      <p:sp>
        <p:nvSpPr>
          <p:cNvPr id="558"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59"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60"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98A4BD55-D504-4070-8E30-4D62A665F58C}" type="slidenum">
              <a:rPr lang="es-ES" sz="1300" b="0" strike="noStrike" spc="-1">
                <a:solidFill>
                  <a:srgbClr val="000000"/>
                </a:solidFill>
                <a:latin typeface="Calibri"/>
                <a:ea typeface="Calibri"/>
              </a:rPr>
              <a:t>2</a:t>
            </a:fld>
            <a:endParaRPr lang="es-ES" sz="1300" b="0" strike="noStrike" spc="-1">
              <a:latin typeface="Arial"/>
            </a:endParaRPr>
          </a:p>
        </p:txBody>
      </p:sp>
      <p:sp>
        <p:nvSpPr>
          <p:cNvPr id="487"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488"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489"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227B2A32-692D-491F-B3C0-F09068233B7E}" type="slidenum">
              <a:rPr lang="es-ES" sz="1300" b="0" strike="noStrike" spc="-1">
                <a:solidFill>
                  <a:srgbClr val="000000"/>
                </a:solidFill>
                <a:latin typeface="Calibri"/>
                <a:ea typeface="Calibri"/>
              </a:rPr>
              <a:t>25</a:t>
            </a:fld>
            <a:endParaRPr lang="es-ES" sz="1300" b="0" strike="noStrike" spc="-1">
              <a:latin typeface="Arial"/>
            </a:endParaRPr>
          </a:p>
        </p:txBody>
      </p:sp>
      <p:sp>
        <p:nvSpPr>
          <p:cNvPr id="562"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63"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64"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124C6E63-6AAE-43C3-AB09-0C166BA1683B}" type="slidenum">
              <a:rPr lang="es-ES" sz="1300" b="0" strike="noStrike" spc="-1">
                <a:solidFill>
                  <a:srgbClr val="000000"/>
                </a:solidFill>
                <a:latin typeface="Calibri"/>
                <a:ea typeface="Calibri"/>
              </a:rPr>
              <a:t>26</a:t>
            </a:fld>
            <a:endParaRPr lang="es-ES" sz="1300" b="0" strike="noStrike" spc="-1">
              <a:latin typeface="Arial"/>
            </a:endParaRPr>
          </a:p>
        </p:txBody>
      </p:sp>
      <p:sp>
        <p:nvSpPr>
          <p:cNvPr id="566"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67"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68"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BBC91BEA-77F0-46BB-8E5A-111580708D55}" type="slidenum">
              <a:rPr lang="es-ES" sz="1300" b="0" strike="noStrike" spc="-1">
                <a:solidFill>
                  <a:srgbClr val="000000"/>
                </a:solidFill>
                <a:latin typeface="Calibri"/>
                <a:ea typeface="Calibri"/>
              </a:rPr>
              <a:t>27</a:t>
            </a:fld>
            <a:endParaRPr lang="es-ES" sz="1300" b="0" strike="noStrike" spc="-1">
              <a:latin typeface="Arial"/>
            </a:endParaRPr>
          </a:p>
        </p:txBody>
      </p:sp>
      <p:sp>
        <p:nvSpPr>
          <p:cNvPr id="570"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71"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72"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560C25D1-BDA6-4CBA-99D7-9BC7D72F5A74}" type="slidenum">
              <a:rPr lang="es-ES" sz="1300" b="0" strike="noStrike" spc="-1">
                <a:solidFill>
                  <a:srgbClr val="000000"/>
                </a:solidFill>
                <a:latin typeface="Calibri"/>
                <a:ea typeface="Calibri"/>
              </a:rPr>
              <a:t>28</a:t>
            </a:fld>
            <a:endParaRPr lang="es-ES" sz="1300" b="0" strike="noStrike" spc="-1">
              <a:latin typeface="Arial"/>
            </a:endParaRPr>
          </a:p>
        </p:txBody>
      </p:sp>
      <p:sp>
        <p:nvSpPr>
          <p:cNvPr id="574"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75"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76"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972CCF5A-E454-4A03-911F-E27D8DD8DC58}" type="slidenum">
              <a:rPr lang="es-ES" sz="1300" b="0" strike="noStrike" spc="-1">
                <a:solidFill>
                  <a:srgbClr val="000000"/>
                </a:solidFill>
                <a:latin typeface="Calibri"/>
                <a:ea typeface="Calibri"/>
              </a:rPr>
              <a:t>29</a:t>
            </a:fld>
            <a:endParaRPr lang="es-ES" sz="1300" b="0" strike="noStrike" spc="-1">
              <a:latin typeface="Arial"/>
            </a:endParaRPr>
          </a:p>
        </p:txBody>
      </p:sp>
      <p:sp>
        <p:nvSpPr>
          <p:cNvPr id="578"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79"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80"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CustomShape 1"/>
          <p:cNvSpPr/>
          <p:nvPr/>
        </p:nvSpPr>
        <p:spPr>
          <a:xfrm>
            <a:off x="4021200" y="9721800"/>
            <a:ext cx="3072600" cy="50724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DBF33DE3-69F2-4719-8878-204F1EB59335}" type="slidenum">
              <a:rPr lang="es-ES" sz="1300" b="0" strike="noStrike" spc="-1">
                <a:solidFill>
                  <a:srgbClr val="000000"/>
                </a:solidFill>
                <a:latin typeface="Calibri"/>
                <a:ea typeface="Calibri"/>
              </a:rPr>
              <a:t>30</a:t>
            </a:fld>
            <a:endParaRPr lang="es-ES" sz="1300" b="0" strike="noStrike" spc="-1">
              <a:latin typeface="Arial"/>
            </a:endParaRPr>
          </a:p>
        </p:txBody>
      </p:sp>
      <p:sp>
        <p:nvSpPr>
          <p:cNvPr id="582" name="CustomShape 2"/>
          <p:cNvSpPr/>
          <p:nvPr/>
        </p:nvSpPr>
        <p:spPr>
          <a:xfrm>
            <a:off x="709560" y="4861080"/>
            <a:ext cx="5677560" cy="46029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oAutofit/>
          </a:bodyPr>
          <a:lstStyle/>
          <a:p>
            <a:pPr>
              <a:lnSpc>
                <a:spcPct val="100000"/>
              </a:lnSpc>
            </a:pPr>
            <a:r>
              <a:rPr lang="es-ES" sz="1400" b="0" strike="noStrike" spc="-1">
                <a:solidFill>
                  <a:srgbClr val="000000"/>
                </a:solidFill>
                <a:latin typeface="Calibri"/>
                <a:ea typeface="Calibri"/>
              </a:rPr>
              <a:t>Good morning</a:t>
            </a:r>
            <a:endParaRPr lang="es-ES" sz="1400" b="0" strike="noStrike" spc="-1">
              <a:latin typeface="Arial"/>
            </a:endParaRPr>
          </a:p>
          <a:p>
            <a:pPr>
              <a:lnSpc>
                <a:spcPct val="100000"/>
              </a:lnSpc>
            </a:pPr>
            <a:r>
              <a:rPr lang="es-ES" sz="1400" b="0" strike="noStrike" spc="-1">
                <a:solidFill>
                  <a:srgbClr val="000000"/>
                </a:solidFill>
                <a:latin typeface="Calibri"/>
                <a:ea typeface="Calibri"/>
              </a:rPr>
              <a:t>My name’s Cristóbal Melgarejo</a:t>
            </a:r>
            <a:endParaRPr lang="es-ES" sz="1400" b="0" strike="noStrike" spc="-1">
              <a:latin typeface="Arial"/>
            </a:endParaRPr>
          </a:p>
          <a:p>
            <a:pPr>
              <a:lnSpc>
                <a:spcPct val="100000"/>
              </a:lnSpc>
            </a:pPr>
            <a:r>
              <a:rPr lang="es-ES" sz="1400" b="0" strike="noStrike" spc="-1">
                <a:solidFill>
                  <a:srgbClr val="000000"/>
                </a:solidFill>
                <a:latin typeface="Calibri"/>
                <a:ea typeface="Calibri"/>
              </a:rPr>
              <a:t>I’m a teacher of technologies in a Secondary School of Spain</a:t>
            </a:r>
            <a:endParaRPr lang="es-ES" sz="1400" b="0" strike="noStrike" spc="-1">
              <a:latin typeface="Arial"/>
            </a:endParaRPr>
          </a:p>
          <a:p>
            <a:pPr>
              <a:lnSpc>
                <a:spcPct val="100000"/>
              </a:lnSpc>
            </a:pPr>
            <a:r>
              <a:rPr lang="es-ES" sz="1400" b="0" strike="noStrike" spc="-1">
                <a:solidFill>
                  <a:srgbClr val="000000"/>
                </a:solidFill>
                <a:latin typeface="Calibri"/>
                <a:ea typeface="Calibri"/>
              </a:rPr>
              <a:t>I’m the headteacher of the IES Valle de Elda.</a:t>
            </a:r>
            <a:endParaRPr lang="es-ES" sz="1400" b="0" strike="noStrike" spc="-1">
              <a:latin typeface="Arial"/>
            </a:endParaRPr>
          </a:p>
          <a:p>
            <a:pPr>
              <a:lnSpc>
                <a:spcPct val="100000"/>
              </a:lnSpc>
            </a:pPr>
            <a:r>
              <a:rPr lang="es-ES" sz="1400" b="0" strike="noStrike" spc="-1">
                <a:solidFill>
                  <a:srgbClr val="000000"/>
                </a:solidFill>
                <a:latin typeface="Calibri"/>
                <a:ea typeface="Calibri"/>
              </a:rPr>
              <a:t>I would like to tell you about these points</a:t>
            </a:r>
            <a:endParaRPr lang="es-ES" sz="1400" b="0" strike="noStrike" spc="-1">
              <a:latin typeface="Arial"/>
            </a:endParaRPr>
          </a:p>
        </p:txBody>
      </p:sp>
      <p:sp>
        <p:nvSpPr>
          <p:cNvPr id="583" name="PlaceHolder 3"/>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584" name="PlaceHolder 4"/>
          <p:cNvSpPr>
            <a:spLocks noGrp="1" noRot="1" noChangeAspect="1"/>
          </p:cNvSpPr>
          <p:nvPr>
            <p:ph type="sldImg"/>
          </p:nvPr>
        </p:nvSpPr>
        <p:spPr>
          <a:xfrm>
            <a:off x="1108080" y="812880"/>
            <a:ext cx="5343120" cy="4008240"/>
          </a:xfrm>
          <a:prstGeom prst="rect">
            <a:avLst/>
          </a:pr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PlaceHolder 1"/>
          <p:cNvSpPr>
            <a:spLocks noGrp="1" noRot="1" noChangeAspect="1"/>
          </p:cNvSpPr>
          <p:nvPr>
            <p:ph type="sldImg"/>
          </p:nvPr>
        </p:nvSpPr>
        <p:spPr>
          <a:xfrm>
            <a:off x="1108080" y="812880"/>
            <a:ext cx="5343120" cy="4008240"/>
          </a:xfrm>
          <a:prstGeom prst="rect">
            <a:avLst/>
          </a:prstGeom>
        </p:spPr>
      </p:sp>
      <p:sp>
        <p:nvSpPr>
          <p:cNvPr id="586"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587"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EF5EEC9A-C065-4B49-B31D-A71137541800}" type="slidenum">
              <a:rPr lang="es-ES" sz="1400" b="0" strike="noStrike" spc="-1">
                <a:latin typeface="Times New Roman"/>
              </a:rPr>
              <a:t>31</a:t>
            </a:fld>
            <a:endParaRPr lang="es-ES" sz="1400" b="0" strike="noStrike" spc="-1">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PlaceHolder 1"/>
          <p:cNvSpPr>
            <a:spLocks noGrp="1" noRot="1" noChangeAspect="1"/>
          </p:cNvSpPr>
          <p:nvPr>
            <p:ph type="sldImg"/>
          </p:nvPr>
        </p:nvSpPr>
        <p:spPr>
          <a:xfrm>
            <a:off x="1108080" y="812880"/>
            <a:ext cx="5343120" cy="4008240"/>
          </a:xfrm>
          <a:prstGeom prst="rect">
            <a:avLst/>
          </a:prstGeom>
        </p:spPr>
      </p:sp>
      <p:sp>
        <p:nvSpPr>
          <p:cNvPr id="589"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590"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EA67CE64-9B28-412D-B767-72313155DC9C}" type="slidenum">
              <a:rPr lang="es-ES" sz="1400" b="0" strike="noStrike" spc="-1">
                <a:latin typeface="Times New Roman"/>
              </a:rPr>
              <a:t>32</a:t>
            </a:fld>
            <a:endParaRPr lang="es-ES" sz="1400" b="0" strike="noStrike" spc="-1">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PlaceHolder 1"/>
          <p:cNvSpPr>
            <a:spLocks noGrp="1" noRot="1" noChangeAspect="1"/>
          </p:cNvSpPr>
          <p:nvPr>
            <p:ph type="sldImg"/>
          </p:nvPr>
        </p:nvSpPr>
        <p:spPr>
          <a:xfrm>
            <a:off x="1108080" y="812880"/>
            <a:ext cx="5343120" cy="4008240"/>
          </a:xfrm>
          <a:prstGeom prst="rect">
            <a:avLst/>
          </a:prstGeom>
        </p:spPr>
      </p:sp>
      <p:sp>
        <p:nvSpPr>
          <p:cNvPr id="592"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593"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2E07BE32-5A3A-42E2-B8A9-E2EAE42901C4}" type="slidenum">
              <a:rPr lang="es-ES" sz="1400" b="0" strike="noStrike" spc="-1">
                <a:latin typeface="Times New Roman"/>
              </a:rPr>
              <a:t>33</a:t>
            </a:fld>
            <a:endParaRPr lang="es-ES" sz="1400" b="0" strike="noStrike" spc="-1">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PlaceHolder 1"/>
          <p:cNvSpPr>
            <a:spLocks noGrp="1" noRot="1" noChangeAspect="1"/>
          </p:cNvSpPr>
          <p:nvPr>
            <p:ph type="sldImg"/>
          </p:nvPr>
        </p:nvSpPr>
        <p:spPr>
          <a:xfrm>
            <a:off x="1108080" y="812880"/>
            <a:ext cx="5343120" cy="4008240"/>
          </a:xfrm>
          <a:prstGeom prst="rect">
            <a:avLst/>
          </a:prstGeom>
        </p:spPr>
      </p:sp>
      <p:sp>
        <p:nvSpPr>
          <p:cNvPr id="595"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596"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95EBB935-275F-43D4-A19D-842DB1A5FB67}" type="slidenum">
              <a:rPr lang="es-ES" sz="1400" b="0" strike="noStrike" spc="-1">
                <a:latin typeface="Times New Roman"/>
              </a:rPr>
              <a:t>34</a:t>
            </a:fld>
            <a:endParaRPr lang="es-ES" sz="14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CustomShape 1"/>
          <p:cNvSpPr/>
          <p:nvPr/>
        </p:nvSpPr>
        <p:spPr>
          <a:xfrm>
            <a:off x="4021200" y="9721800"/>
            <a:ext cx="3072600" cy="50724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40C4EAF9-3C02-481B-B06F-795CE6E6D717}" type="slidenum">
              <a:rPr lang="es-ES" sz="1300" b="0" strike="noStrike" spc="-1">
                <a:solidFill>
                  <a:srgbClr val="000000"/>
                </a:solidFill>
                <a:latin typeface="Calibri"/>
                <a:ea typeface="Calibri"/>
              </a:rPr>
              <a:t>4</a:t>
            </a:fld>
            <a:endParaRPr lang="es-ES" sz="1300" b="0" strike="noStrike" spc="-1">
              <a:latin typeface="Arial"/>
            </a:endParaRPr>
          </a:p>
        </p:txBody>
      </p:sp>
      <p:sp>
        <p:nvSpPr>
          <p:cNvPr id="491" name="CustomShape 2"/>
          <p:cNvSpPr/>
          <p:nvPr/>
        </p:nvSpPr>
        <p:spPr>
          <a:xfrm>
            <a:off x="709560" y="4861080"/>
            <a:ext cx="5677560" cy="46029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oAutofit/>
          </a:bodyPr>
          <a:lstStyle/>
          <a:p>
            <a:pPr>
              <a:lnSpc>
                <a:spcPct val="100000"/>
              </a:lnSpc>
            </a:pPr>
            <a:r>
              <a:rPr lang="es-ES" sz="1800" b="0" strike="noStrike" spc="-1">
                <a:solidFill>
                  <a:srgbClr val="000000"/>
                </a:solidFill>
                <a:latin typeface="Calibri"/>
                <a:ea typeface="Calibri"/>
              </a:rPr>
              <a:t>My Secondary School is located in Elda, a city near Alicante in southeast Spain.This city has a population of 56,000 inhabitants and 5 secondary schools, 4 of  them including Vocational Training Programmes.</a:t>
            </a:r>
            <a:endParaRPr lang="es-ES" sz="1800" b="0" strike="noStrike" spc="-1">
              <a:latin typeface="Arial"/>
            </a:endParaRPr>
          </a:p>
        </p:txBody>
      </p:sp>
      <p:sp>
        <p:nvSpPr>
          <p:cNvPr id="492" name="CustomShape 3"/>
          <p:cNvSpPr/>
          <p:nvPr/>
        </p:nvSpPr>
        <p:spPr>
          <a:xfrm>
            <a:off x="4021200" y="9721800"/>
            <a:ext cx="3074040" cy="50868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234B5BC0-2197-4A4B-B3E8-16332EF78209}" type="slidenum">
              <a:rPr lang="es-ES" sz="1300" b="0" strike="noStrike" spc="-1">
                <a:solidFill>
                  <a:srgbClr val="000000"/>
                </a:solidFill>
                <a:latin typeface="Calibri"/>
                <a:ea typeface="Calibri"/>
              </a:rPr>
              <a:t>4</a:t>
            </a:fld>
            <a:endParaRPr lang="es-ES" sz="1300" b="0" strike="noStrike" spc="-1">
              <a:latin typeface="Arial"/>
            </a:endParaRPr>
          </a:p>
        </p:txBody>
      </p:sp>
      <p:sp>
        <p:nvSpPr>
          <p:cNvPr id="493" name="PlaceHolder 4"/>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494" name="PlaceHolder 5"/>
          <p:cNvSpPr>
            <a:spLocks noGrp="1" noRot="1" noChangeAspect="1"/>
          </p:cNvSpPr>
          <p:nvPr>
            <p:ph type="sldImg"/>
          </p:nvPr>
        </p:nvSpPr>
        <p:spPr>
          <a:xfrm>
            <a:off x="1108080" y="812880"/>
            <a:ext cx="5343120" cy="4008240"/>
          </a:xfrm>
          <a:prstGeom prst="rect">
            <a:avLst/>
          </a:pr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PlaceHolder 1"/>
          <p:cNvSpPr>
            <a:spLocks noGrp="1" noRot="1" noChangeAspect="1"/>
          </p:cNvSpPr>
          <p:nvPr>
            <p:ph type="sldImg"/>
          </p:nvPr>
        </p:nvSpPr>
        <p:spPr>
          <a:xfrm>
            <a:off x="1108080" y="812880"/>
            <a:ext cx="5343120" cy="4008240"/>
          </a:xfrm>
          <a:prstGeom prst="rect">
            <a:avLst/>
          </a:prstGeom>
        </p:spPr>
      </p:sp>
      <p:sp>
        <p:nvSpPr>
          <p:cNvPr id="598"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599"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C0C83732-9FAE-4EEB-90E8-AE81780B0C01}" type="slidenum">
              <a:rPr lang="es-ES" sz="1400" b="0" strike="noStrike" spc="-1">
                <a:latin typeface="Times New Roman"/>
              </a:rPr>
              <a:t>35</a:t>
            </a:fld>
            <a:endParaRPr lang="es-ES" sz="1400" b="0" strike="noStrike" spc="-1">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CustomShape 1"/>
          <p:cNvSpPr/>
          <p:nvPr/>
        </p:nvSpPr>
        <p:spPr>
          <a:xfrm>
            <a:off x="4021200" y="9721800"/>
            <a:ext cx="3072600" cy="50724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ABECB280-514C-4009-9EE8-3C6ECF43D680}" type="slidenum">
              <a:rPr lang="es-ES" sz="1300" b="0" strike="noStrike" spc="-1">
                <a:solidFill>
                  <a:srgbClr val="000000"/>
                </a:solidFill>
                <a:latin typeface="Calibri"/>
                <a:ea typeface="Calibri"/>
              </a:rPr>
              <a:t>36</a:t>
            </a:fld>
            <a:endParaRPr lang="es-ES" sz="1300" b="0" strike="noStrike" spc="-1">
              <a:latin typeface="Arial"/>
            </a:endParaRPr>
          </a:p>
        </p:txBody>
      </p:sp>
      <p:sp>
        <p:nvSpPr>
          <p:cNvPr id="601" name="CustomShape 2"/>
          <p:cNvSpPr/>
          <p:nvPr/>
        </p:nvSpPr>
        <p:spPr>
          <a:xfrm>
            <a:off x="709560" y="4861080"/>
            <a:ext cx="5677560" cy="46029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oAutofit/>
          </a:bodyPr>
          <a:lstStyle/>
          <a:p>
            <a:pPr>
              <a:lnSpc>
                <a:spcPct val="100000"/>
              </a:lnSpc>
            </a:pPr>
            <a:r>
              <a:rPr lang="es-ES" sz="1400" b="0" strike="noStrike" spc="-1">
                <a:solidFill>
                  <a:srgbClr val="000000"/>
                </a:solidFill>
                <a:latin typeface="Calibri"/>
                <a:ea typeface="Calibri"/>
              </a:rPr>
              <a:t>Good morning</a:t>
            </a:r>
            <a:endParaRPr lang="es-ES" sz="1400" b="0" strike="noStrike" spc="-1">
              <a:latin typeface="Arial"/>
            </a:endParaRPr>
          </a:p>
          <a:p>
            <a:pPr>
              <a:lnSpc>
                <a:spcPct val="100000"/>
              </a:lnSpc>
            </a:pPr>
            <a:r>
              <a:rPr lang="es-ES" sz="1400" b="0" strike="noStrike" spc="-1">
                <a:solidFill>
                  <a:srgbClr val="000000"/>
                </a:solidFill>
                <a:latin typeface="Calibri"/>
                <a:ea typeface="Calibri"/>
              </a:rPr>
              <a:t>My name’s Cristóbal Melgarejo</a:t>
            </a:r>
            <a:endParaRPr lang="es-ES" sz="1400" b="0" strike="noStrike" spc="-1">
              <a:latin typeface="Arial"/>
            </a:endParaRPr>
          </a:p>
          <a:p>
            <a:pPr>
              <a:lnSpc>
                <a:spcPct val="100000"/>
              </a:lnSpc>
            </a:pPr>
            <a:r>
              <a:rPr lang="es-ES" sz="1400" b="0" strike="noStrike" spc="-1">
                <a:solidFill>
                  <a:srgbClr val="000000"/>
                </a:solidFill>
                <a:latin typeface="Calibri"/>
                <a:ea typeface="Calibri"/>
              </a:rPr>
              <a:t>I’m a teacher of technologies in a Secondary School of Spain</a:t>
            </a:r>
            <a:endParaRPr lang="es-ES" sz="1400" b="0" strike="noStrike" spc="-1">
              <a:latin typeface="Arial"/>
            </a:endParaRPr>
          </a:p>
          <a:p>
            <a:pPr>
              <a:lnSpc>
                <a:spcPct val="100000"/>
              </a:lnSpc>
            </a:pPr>
            <a:r>
              <a:rPr lang="es-ES" sz="1400" b="0" strike="noStrike" spc="-1">
                <a:solidFill>
                  <a:srgbClr val="000000"/>
                </a:solidFill>
                <a:latin typeface="Calibri"/>
                <a:ea typeface="Calibri"/>
              </a:rPr>
              <a:t>I’m the headteacher of the IES Valle de Elda.</a:t>
            </a:r>
            <a:endParaRPr lang="es-ES" sz="1400" b="0" strike="noStrike" spc="-1">
              <a:latin typeface="Arial"/>
            </a:endParaRPr>
          </a:p>
          <a:p>
            <a:pPr>
              <a:lnSpc>
                <a:spcPct val="100000"/>
              </a:lnSpc>
            </a:pPr>
            <a:r>
              <a:rPr lang="es-ES" sz="1400" b="0" strike="noStrike" spc="-1">
                <a:solidFill>
                  <a:srgbClr val="000000"/>
                </a:solidFill>
                <a:latin typeface="Calibri"/>
                <a:ea typeface="Calibri"/>
              </a:rPr>
              <a:t>I would like to tell you about these points</a:t>
            </a:r>
            <a:endParaRPr lang="es-ES" sz="1400" b="0" strike="noStrike" spc="-1">
              <a:latin typeface="Arial"/>
            </a:endParaRPr>
          </a:p>
        </p:txBody>
      </p:sp>
      <p:sp>
        <p:nvSpPr>
          <p:cNvPr id="602" name="PlaceHolder 3"/>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603" name="PlaceHolder 4"/>
          <p:cNvSpPr>
            <a:spLocks noGrp="1" noRot="1" noChangeAspect="1"/>
          </p:cNvSpPr>
          <p:nvPr>
            <p:ph type="sldImg"/>
          </p:nvPr>
        </p:nvSpPr>
        <p:spPr>
          <a:xfrm>
            <a:off x="1108080" y="812880"/>
            <a:ext cx="5343120" cy="4008240"/>
          </a:xfrm>
          <a:prstGeom prst="rect">
            <a:avLst/>
          </a:pr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CustomShape 1"/>
          <p:cNvSpPr/>
          <p:nvPr/>
        </p:nvSpPr>
        <p:spPr>
          <a:xfrm>
            <a:off x="4021200" y="9721800"/>
            <a:ext cx="3072600" cy="50724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B3513C8C-C27D-4313-9A73-65BA27F415C6}" type="slidenum">
              <a:rPr lang="es-ES" sz="1300" b="0" strike="noStrike" spc="-1">
                <a:solidFill>
                  <a:srgbClr val="000000"/>
                </a:solidFill>
                <a:latin typeface="Calibri"/>
                <a:ea typeface="Calibri"/>
              </a:rPr>
              <a:t>37</a:t>
            </a:fld>
            <a:endParaRPr lang="es-ES" sz="1300" b="0" strike="noStrike" spc="-1">
              <a:latin typeface="Arial"/>
            </a:endParaRPr>
          </a:p>
        </p:txBody>
      </p:sp>
      <p:sp>
        <p:nvSpPr>
          <p:cNvPr id="605" name="CustomShape 2"/>
          <p:cNvSpPr/>
          <p:nvPr/>
        </p:nvSpPr>
        <p:spPr>
          <a:xfrm>
            <a:off x="709560" y="4861080"/>
            <a:ext cx="5677560" cy="46029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oAutofit/>
          </a:bodyPr>
          <a:lstStyle/>
          <a:p>
            <a:pPr>
              <a:lnSpc>
                <a:spcPct val="100000"/>
              </a:lnSpc>
            </a:pPr>
            <a:r>
              <a:rPr lang="es-ES" sz="1400" b="0" strike="noStrike" spc="-1">
                <a:solidFill>
                  <a:srgbClr val="000000"/>
                </a:solidFill>
                <a:latin typeface="Calibri"/>
                <a:ea typeface="Calibri"/>
              </a:rPr>
              <a:t>Good morning</a:t>
            </a:r>
            <a:endParaRPr lang="es-ES" sz="1400" b="0" strike="noStrike" spc="-1">
              <a:latin typeface="Arial"/>
            </a:endParaRPr>
          </a:p>
          <a:p>
            <a:pPr>
              <a:lnSpc>
                <a:spcPct val="100000"/>
              </a:lnSpc>
            </a:pPr>
            <a:r>
              <a:rPr lang="es-ES" sz="1400" b="0" strike="noStrike" spc="-1">
                <a:solidFill>
                  <a:srgbClr val="000000"/>
                </a:solidFill>
                <a:latin typeface="Calibri"/>
                <a:ea typeface="Calibri"/>
              </a:rPr>
              <a:t>My name’s Cristóbal Melgarejo</a:t>
            </a:r>
            <a:endParaRPr lang="es-ES" sz="1400" b="0" strike="noStrike" spc="-1">
              <a:latin typeface="Arial"/>
            </a:endParaRPr>
          </a:p>
          <a:p>
            <a:pPr>
              <a:lnSpc>
                <a:spcPct val="100000"/>
              </a:lnSpc>
            </a:pPr>
            <a:r>
              <a:rPr lang="es-ES" sz="1400" b="0" strike="noStrike" spc="-1">
                <a:solidFill>
                  <a:srgbClr val="000000"/>
                </a:solidFill>
                <a:latin typeface="Calibri"/>
                <a:ea typeface="Calibri"/>
              </a:rPr>
              <a:t>I’m a teacher of technologies in a Secondary School of Spain</a:t>
            </a:r>
            <a:endParaRPr lang="es-ES" sz="1400" b="0" strike="noStrike" spc="-1">
              <a:latin typeface="Arial"/>
            </a:endParaRPr>
          </a:p>
          <a:p>
            <a:pPr>
              <a:lnSpc>
                <a:spcPct val="100000"/>
              </a:lnSpc>
            </a:pPr>
            <a:r>
              <a:rPr lang="es-ES" sz="1400" b="0" strike="noStrike" spc="-1">
                <a:solidFill>
                  <a:srgbClr val="000000"/>
                </a:solidFill>
                <a:latin typeface="Calibri"/>
                <a:ea typeface="Calibri"/>
              </a:rPr>
              <a:t>I’m the headteacher of the IES Valle de Elda.</a:t>
            </a:r>
            <a:endParaRPr lang="es-ES" sz="1400" b="0" strike="noStrike" spc="-1">
              <a:latin typeface="Arial"/>
            </a:endParaRPr>
          </a:p>
          <a:p>
            <a:pPr>
              <a:lnSpc>
                <a:spcPct val="100000"/>
              </a:lnSpc>
            </a:pPr>
            <a:r>
              <a:rPr lang="es-ES" sz="1400" b="0" strike="noStrike" spc="-1">
                <a:solidFill>
                  <a:srgbClr val="000000"/>
                </a:solidFill>
                <a:latin typeface="Calibri"/>
                <a:ea typeface="Calibri"/>
              </a:rPr>
              <a:t>I would like to tell you about these points</a:t>
            </a:r>
            <a:endParaRPr lang="es-ES" sz="1400" b="0" strike="noStrike" spc="-1">
              <a:latin typeface="Arial"/>
            </a:endParaRPr>
          </a:p>
        </p:txBody>
      </p:sp>
      <p:sp>
        <p:nvSpPr>
          <p:cNvPr id="606" name="PlaceHolder 3"/>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607" name="PlaceHolder 4"/>
          <p:cNvSpPr>
            <a:spLocks noGrp="1" noRot="1" noChangeAspect="1"/>
          </p:cNvSpPr>
          <p:nvPr>
            <p:ph type="sldImg"/>
          </p:nvPr>
        </p:nvSpPr>
        <p:spPr>
          <a:xfrm>
            <a:off x="1108080" y="812880"/>
            <a:ext cx="5343120" cy="4008240"/>
          </a:xfrm>
          <a:prstGeom prst="rect">
            <a:avLst/>
          </a:pr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CustomShape 1"/>
          <p:cNvSpPr/>
          <p:nvPr/>
        </p:nvSpPr>
        <p:spPr>
          <a:xfrm>
            <a:off x="4021200" y="9721800"/>
            <a:ext cx="3072600" cy="50724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0213973C-1D0F-48FD-92B8-F137B23FD052}" type="slidenum">
              <a:rPr lang="es-ES" sz="1300" b="0" strike="noStrike" spc="-1">
                <a:solidFill>
                  <a:srgbClr val="000000"/>
                </a:solidFill>
                <a:latin typeface="Calibri"/>
                <a:ea typeface="Calibri"/>
              </a:rPr>
              <a:t>38</a:t>
            </a:fld>
            <a:endParaRPr lang="es-ES" sz="1300" b="0" strike="noStrike" spc="-1">
              <a:latin typeface="Arial"/>
            </a:endParaRPr>
          </a:p>
        </p:txBody>
      </p:sp>
      <p:sp>
        <p:nvSpPr>
          <p:cNvPr id="609" name="CustomShape 2"/>
          <p:cNvSpPr/>
          <p:nvPr/>
        </p:nvSpPr>
        <p:spPr>
          <a:xfrm>
            <a:off x="709560" y="4861080"/>
            <a:ext cx="5677560" cy="46029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oAutofit/>
          </a:bodyPr>
          <a:lstStyle/>
          <a:p>
            <a:pPr>
              <a:lnSpc>
                <a:spcPct val="100000"/>
              </a:lnSpc>
            </a:pPr>
            <a:r>
              <a:rPr lang="es-ES" sz="1400" b="0" strike="noStrike" spc="-1">
                <a:solidFill>
                  <a:srgbClr val="000000"/>
                </a:solidFill>
                <a:latin typeface="Calibri"/>
                <a:ea typeface="Calibri"/>
              </a:rPr>
              <a:t>Good morning</a:t>
            </a:r>
            <a:endParaRPr lang="es-ES" sz="1400" b="0" strike="noStrike" spc="-1">
              <a:latin typeface="Arial"/>
            </a:endParaRPr>
          </a:p>
          <a:p>
            <a:pPr>
              <a:lnSpc>
                <a:spcPct val="100000"/>
              </a:lnSpc>
            </a:pPr>
            <a:r>
              <a:rPr lang="es-ES" sz="1400" b="0" strike="noStrike" spc="-1">
                <a:solidFill>
                  <a:srgbClr val="000000"/>
                </a:solidFill>
                <a:latin typeface="Calibri"/>
                <a:ea typeface="Calibri"/>
              </a:rPr>
              <a:t>My name’s Cristóbal Melgarejo</a:t>
            </a:r>
            <a:endParaRPr lang="es-ES" sz="1400" b="0" strike="noStrike" spc="-1">
              <a:latin typeface="Arial"/>
            </a:endParaRPr>
          </a:p>
          <a:p>
            <a:pPr>
              <a:lnSpc>
                <a:spcPct val="100000"/>
              </a:lnSpc>
            </a:pPr>
            <a:r>
              <a:rPr lang="es-ES" sz="1400" b="0" strike="noStrike" spc="-1">
                <a:solidFill>
                  <a:srgbClr val="000000"/>
                </a:solidFill>
                <a:latin typeface="Calibri"/>
                <a:ea typeface="Calibri"/>
              </a:rPr>
              <a:t>I’m a teacher of technologies in a Secondary School of Spain</a:t>
            </a:r>
            <a:endParaRPr lang="es-ES" sz="1400" b="0" strike="noStrike" spc="-1">
              <a:latin typeface="Arial"/>
            </a:endParaRPr>
          </a:p>
          <a:p>
            <a:pPr>
              <a:lnSpc>
                <a:spcPct val="100000"/>
              </a:lnSpc>
            </a:pPr>
            <a:r>
              <a:rPr lang="es-ES" sz="1400" b="0" strike="noStrike" spc="-1">
                <a:solidFill>
                  <a:srgbClr val="000000"/>
                </a:solidFill>
                <a:latin typeface="Calibri"/>
                <a:ea typeface="Calibri"/>
              </a:rPr>
              <a:t>I’m the headteacher of the IES Valle de Elda.</a:t>
            </a:r>
            <a:endParaRPr lang="es-ES" sz="1400" b="0" strike="noStrike" spc="-1">
              <a:latin typeface="Arial"/>
            </a:endParaRPr>
          </a:p>
          <a:p>
            <a:pPr>
              <a:lnSpc>
                <a:spcPct val="100000"/>
              </a:lnSpc>
            </a:pPr>
            <a:r>
              <a:rPr lang="es-ES" sz="1400" b="0" strike="noStrike" spc="-1">
                <a:solidFill>
                  <a:srgbClr val="000000"/>
                </a:solidFill>
                <a:latin typeface="Calibri"/>
                <a:ea typeface="Calibri"/>
              </a:rPr>
              <a:t>I would like to tell you about these points</a:t>
            </a:r>
            <a:endParaRPr lang="es-ES" sz="1400" b="0" strike="noStrike" spc="-1">
              <a:latin typeface="Arial"/>
            </a:endParaRPr>
          </a:p>
        </p:txBody>
      </p:sp>
      <p:sp>
        <p:nvSpPr>
          <p:cNvPr id="610" name="PlaceHolder 3"/>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611" name="PlaceHolder 4"/>
          <p:cNvSpPr>
            <a:spLocks noGrp="1" noRot="1" noChangeAspect="1"/>
          </p:cNvSpPr>
          <p:nvPr>
            <p:ph type="sldImg"/>
          </p:nvPr>
        </p:nvSpPr>
        <p:spPr>
          <a:xfrm>
            <a:off x="1108080" y="812880"/>
            <a:ext cx="5343120" cy="4008240"/>
          </a:xfrm>
          <a:prstGeom prst="rect">
            <a:avLst/>
          </a:pr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CustomShape 1"/>
          <p:cNvSpPr/>
          <p:nvPr/>
        </p:nvSpPr>
        <p:spPr>
          <a:xfrm>
            <a:off x="4021200" y="9721800"/>
            <a:ext cx="3072600" cy="50724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33959A4F-A006-494C-92B8-A4EE831DB3D3}" type="slidenum">
              <a:rPr lang="es-ES" sz="1300" b="0" strike="noStrike" spc="-1">
                <a:solidFill>
                  <a:srgbClr val="000000"/>
                </a:solidFill>
                <a:latin typeface="Calibri"/>
                <a:ea typeface="Calibri"/>
              </a:rPr>
              <a:t>39</a:t>
            </a:fld>
            <a:endParaRPr lang="es-ES" sz="1300" b="0" strike="noStrike" spc="-1">
              <a:latin typeface="Arial"/>
            </a:endParaRPr>
          </a:p>
        </p:txBody>
      </p:sp>
      <p:sp>
        <p:nvSpPr>
          <p:cNvPr id="613" name="CustomShape 2"/>
          <p:cNvSpPr/>
          <p:nvPr/>
        </p:nvSpPr>
        <p:spPr>
          <a:xfrm>
            <a:off x="709560" y="4861080"/>
            <a:ext cx="5677560" cy="46029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oAutofit/>
          </a:bodyPr>
          <a:lstStyle/>
          <a:p>
            <a:pPr>
              <a:lnSpc>
                <a:spcPct val="100000"/>
              </a:lnSpc>
            </a:pPr>
            <a:r>
              <a:rPr lang="es-ES" sz="1400" b="0" strike="noStrike" spc="-1">
                <a:solidFill>
                  <a:srgbClr val="000000"/>
                </a:solidFill>
                <a:latin typeface="Calibri"/>
                <a:ea typeface="Calibri"/>
              </a:rPr>
              <a:t>Good morning</a:t>
            </a:r>
            <a:endParaRPr lang="es-ES" sz="1400" b="0" strike="noStrike" spc="-1">
              <a:latin typeface="Arial"/>
            </a:endParaRPr>
          </a:p>
          <a:p>
            <a:pPr>
              <a:lnSpc>
                <a:spcPct val="100000"/>
              </a:lnSpc>
            </a:pPr>
            <a:r>
              <a:rPr lang="es-ES" sz="1400" b="0" strike="noStrike" spc="-1">
                <a:solidFill>
                  <a:srgbClr val="000000"/>
                </a:solidFill>
                <a:latin typeface="Calibri"/>
                <a:ea typeface="Calibri"/>
              </a:rPr>
              <a:t>My name’s Cristóbal Melgarejo</a:t>
            </a:r>
            <a:endParaRPr lang="es-ES" sz="1400" b="0" strike="noStrike" spc="-1">
              <a:latin typeface="Arial"/>
            </a:endParaRPr>
          </a:p>
          <a:p>
            <a:pPr>
              <a:lnSpc>
                <a:spcPct val="100000"/>
              </a:lnSpc>
            </a:pPr>
            <a:r>
              <a:rPr lang="es-ES" sz="1400" b="0" strike="noStrike" spc="-1">
                <a:solidFill>
                  <a:srgbClr val="000000"/>
                </a:solidFill>
                <a:latin typeface="Calibri"/>
                <a:ea typeface="Calibri"/>
              </a:rPr>
              <a:t>I’m a teacher of technologies in a Secondary School of Spain</a:t>
            </a:r>
            <a:endParaRPr lang="es-ES" sz="1400" b="0" strike="noStrike" spc="-1">
              <a:latin typeface="Arial"/>
            </a:endParaRPr>
          </a:p>
          <a:p>
            <a:pPr>
              <a:lnSpc>
                <a:spcPct val="100000"/>
              </a:lnSpc>
            </a:pPr>
            <a:r>
              <a:rPr lang="es-ES" sz="1400" b="0" strike="noStrike" spc="-1">
                <a:solidFill>
                  <a:srgbClr val="000000"/>
                </a:solidFill>
                <a:latin typeface="Calibri"/>
                <a:ea typeface="Calibri"/>
              </a:rPr>
              <a:t>I’m the headteacher of the IES Valle de Elda.</a:t>
            </a:r>
            <a:endParaRPr lang="es-ES" sz="1400" b="0" strike="noStrike" spc="-1">
              <a:latin typeface="Arial"/>
            </a:endParaRPr>
          </a:p>
          <a:p>
            <a:pPr>
              <a:lnSpc>
                <a:spcPct val="100000"/>
              </a:lnSpc>
            </a:pPr>
            <a:r>
              <a:rPr lang="es-ES" sz="1400" b="0" strike="noStrike" spc="-1">
                <a:solidFill>
                  <a:srgbClr val="000000"/>
                </a:solidFill>
                <a:latin typeface="Calibri"/>
                <a:ea typeface="Calibri"/>
              </a:rPr>
              <a:t>I would like to tell you about these points</a:t>
            </a:r>
            <a:endParaRPr lang="es-ES" sz="1400" b="0" strike="noStrike" spc="-1">
              <a:latin typeface="Arial"/>
            </a:endParaRPr>
          </a:p>
        </p:txBody>
      </p:sp>
      <p:sp>
        <p:nvSpPr>
          <p:cNvPr id="614" name="PlaceHolder 3"/>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615" name="PlaceHolder 4"/>
          <p:cNvSpPr>
            <a:spLocks noGrp="1" noRot="1" noChangeAspect="1"/>
          </p:cNvSpPr>
          <p:nvPr>
            <p:ph type="sldImg"/>
          </p:nvPr>
        </p:nvSpPr>
        <p:spPr>
          <a:xfrm>
            <a:off x="1108080" y="812880"/>
            <a:ext cx="5343120" cy="4008240"/>
          </a:xfrm>
          <a:prstGeom prst="rect">
            <a:avLst/>
          </a:pr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PlaceHolder 1"/>
          <p:cNvSpPr>
            <a:spLocks noGrp="1" noRot="1" noChangeAspect="1"/>
          </p:cNvSpPr>
          <p:nvPr>
            <p:ph type="sldImg"/>
          </p:nvPr>
        </p:nvSpPr>
        <p:spPr>
          <a:xfrm>
            <a:off x="1108080" y="812880"/>
            <a:ext cx="5343120" cy="4008240"/>
          </a:xfrm>
          <a:prstGeom prst="rect">
            <a:avLst/>
          </a:prstGeom>
        </p:spPr>
      </p:sp>
      <p:sp>
        <p:nvSpPr>
          <p:cNvPr id="617"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618"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E1993EE6-2403-4F94-A547-07F65BDEFD1E}" type="slidenum">
              <a:rPr lang="es-ES" sz="1400" b="0" strike="noStrike" spc="-1">
                <a:latin typeface="Times New Roman"/>
              </a:rPr>
              <a:t>40</a:t>
            </a:fld>
            <a:endParaRPr lang="es-ES" sz="1400" b="0" strike="noStrike" spc="-1">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PlaceHolder 1"/>
          <p:cNvSpPr>
            <a:spLocks noGrp="1" noRot="1" noChangeAspect="1"/>
          </p:cNvSpPr>
          <p:nvPr>
            <p:ph type="sldImg"/>
          </p:nvPr>
        </p:nvSpPr>
        <p:spPr>
          <a:xfrm>
            <a:off x="1108080" y="812880"/>
            <a:ext cx="5343120" cy="4008240"/>
          </a:xfrm>
          <a:prstGeom prst="rect">
            <a:avLst/>
          </a:prstGeom>
        </p:spPr>
      </p:sp>
      <p:sp>
        <p:nvSpPr>
          <p:cNvPr id="620"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621"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D711A317-F648-4474-9F7A-4159D1E3B679}" type="slidenum">
              <a:rPr lang="es-ES" sz="1400" b="0" strike="noStrike" spc="-1">
                <a:latin typeface="Times New Roman"/>
              </a:rPr>
              <a:t>41</a:t>
            </a:fld>
            <a:endParaRPr lang="es-ES" sz="1400" b="0" strike="noStrike" spc="-1">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PlaceHolder 1"/>
          <p:cNvSpPr>
            <a:spLocks noGrp="1" noRot="1" noChangeAspect="1"/>
          </p:cNvSpPr>
          <p:nvPr>
            <p:ph type="sldImg"/>
          </p:nvPr>
        </p:nvSpPr>
        <p:spPr>
          <a:xfrm>
            <a:off x="1108080" y="812880"/>
            <a:ext cx="5343120" cy="4008240"/>
          </a:xfrm>
          <a:prstGeom prst="rect">
            <a:avLst/>
          </a:prstGeom>
        </p:spPr>
      </p:sp>
      <p:sp>
        <p:nvSpPr>
          <p:cNvPr id="623"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624"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E4BAEF00-97A3-44CD-92CC-D9C24BB0651E}" type="slidenum">
              <a:rPr lang="es-ES" sz="1400" b="0" strike="noStrike" spc="-1">
                <a:latin typeface="Times New Roman"/>
              </a:rPr>
              <a:t>42</a:t>
            </a:fld>
            <a:endParaRPr lang="es-ES" sz="1400" b="0" strike="noStrike" spc="-1">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PlaceHolder 1"/>
          <p:cNvSpPr>
            <a:spLocks noGrp="1" noRot="1" noChangeAspect="1"/>
          </p:cNvSpPr>
          <p:nvPr>
            <p:ph type="sldImg"/>
          </p:nvPr>
        </p:nvSpPr>
        <p:spPr>
          <a:xfrm>
            <a:off x="1108080" y="812880"/>
            <a:ext cx="5343120" cy="4008240"/>
          </a:xfrm>
          <a:prstGeom prst="rect">
            <a:avLst/>
          </a:prstGeom>
        </p:spPr>
      </p:sp>
      <p:sp>
        <p:nvSpPr>
          <p:cNvPr id="626"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627"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F3604C4F-9D56-4452-A9F2-3263266E29CE}" type="slidenum">
              <a:rPr lang="es-ES" sz="1400" b="0" strike="noStrike" spc="-1">
                <a:latin typeface="Times New Roman"/>
              </a:rPr>
              <a:t>43</a:t>
            </a:fld>
            <a:endParaRPr lang="es-ES" sz="1400" b="0" strike="noStrike" spc="-1">
              <a:latin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PlaceHolder 1"/>
          <p:cNvSpPr>
            <a:spLocks noGrp="1" noRot="1" noChangeAspect="1"/>
          </p:cNvSpPr>
          <p:nvPr>
            <p:ph type="sldImg"/>
          </p:nvPr>
        </p:nvSpPr>
        <p:spPr>
          <a:xfrm>
            <a:off x="1108080" y="812880"/>
            <a:ext cx="5343120" cy="4008240"/>
          </a:xfrm>
          <a:prstGeom prst="rect">
            <a:avLst/>
          </a:prstGeom>
        </p:spPr>
      </p:sp>
      <p:sp>
        <p:nvSpPr>
          <p:cNvPr id="629"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630"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9CA5F841-8B1F-46F8-9D48-AB8746667898}" type="slidenum">
              <a:rPr lang="es-ES" sz="1400" b="0" strike="noStrike" spc="-1">
                <a:latin typeface="Times New Roman"/>
              </a:rPr>
              <a:t>44</a:t>
            </a:fld>
            <a:endParaRPr lang="es-ES" sz="14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CustomShape 1"/>
          <p:cNvSpPr/>
          <p:nvPr/>
        </p:nvSpPr>
        <p:spPr>
          <a:xfrm>
            <a:off x="4021200" y="9721800"/>
            <a:ext cx="3072600" cy="50724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83E10A93-548E-4A69-8809-637CD06E1909}" type="slidenum">
              <a:rPr lang="es-ES" sz="1300" b="0" strike="noStrike" spc="-1">
                <a:solidFill>
                  <a:srgbClr val="000000"/>
                </a:solidFill>
                <a:latin typeface="Calibri"/>
                <a:ea typeface="Calibri"/>
              </a:rPr>
              <a:t>5</a:t>
            </a:fld>
            <a:endParaRPr lang="es-ES" sz="1300" b="0" strike="noStrike" spc="-1">
              <a:latin typeface="Arial"/>
            </a:endParaRPr>
          </a:p>
        </p:txBody>
      </p:sp>
      <p:sp>
        <p:nvSpPr>
          <p:cNvPr id="496" name="CustomShape 2"/>
          <p:cNvSpPr/>
          <p:nvPr/>
        </p:nvSpPr>
        <p:spPr>
          <a:xfrm>
            <a:off x="709560" y="4861080"/>
            <a:ext cx="5677560" cy="46029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oAutofit/>
          </a:bodyPr>
          <a:lstStyle/>
          <a:p>
            <a:pPr>
              <a:lnSpc>
                <a:spcPct val="100000"/>
              </a:lnSpc>
            </a:pPr>
            <a:r>
              <a:rPr lang="es-ES" sz="1800" b="0" strike="noStrike" spc="-1">
                <a:solidFill>
                  <a:srgbClr val="000000"/>
                </a:solidFill>
                <a:latin typeface="Calibri"/>
                <a:ea typeface="Calibri"/>
              </a:rPr>
              <a:t>You can see some images of the differents buildings of my school</a:t>
            </a:r>
            <a:endParaRPr lang="es-ES" sz="1800" b="0" strike="noStrike" spc="-1">
              <a:latin typeface="Arial"/>
            </a:endParaRPr>
          </a:p>
        </p:txBody>
      </p:sp>
      <p:sp>
        <p:nvSpPr>
          <p:cNvPr id="497" name="CustomShape 3"/>
          <p:cNvSpPr/>
          <p:nvPr/>
        </p:nvSpPr>
        <p:spPr>
          <a:xfrm>
            <a:off x="4021200" y="9721800"/>
            <a:ext cx="3074040" cy="50868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1C3A7B9B-9FAA-42AC-AF9D-C5462EE7A66B}" type="slidenum">
              <a:rPr lang="es-ES" sz="1300" b="0" strike="noStrike" spc="-1">
                <a:solidFill>
                  <a:srgbClr val="000000"/>
                </a:solidFill>
                <a:latin typeface="Calibri"/>
                <a:ea typeface="Calibri"/>
              </a:rPr>
              <a:t>5</a:t>
            </a:fld>
            <a:endParaRPr lang="es-ES" sz="1300" b="0" strike="noStrike" spc="-1">
              <a:latin typeface="Arial"/>
            </a:endParaRPr>
          </a:p>
        </p:txBody>
      </p:sp>
      <p:sp>
        <p:nvSpPr>
          <p:cNvPr id="498" name="PlaceHolder 4"/>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499" name="PlaceHolder 5"/>
          <p:cNvSpPr>
            <a:spLocks noGrp="1" noRot="1" noChangeAspect="1"/>
          </p:cNvSpPr>
          <p:nvPr>
            <p:ph type="sldImg"/>
          </p:nvPr>
        </p:nvSpPr>
        <p:spPr>
          <a:xfrm>
            <a:off x="1108080" y="812880"/>
            <a:ext cx="5343120" cy="4008240"/>
          </a:xfrm>
          <a:prstGeom prst="rect">
            <a:avLst/>
          </a:pr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PlaceHolder 1"/>
          <p:cNvSpPr>
            <a:spLocks noGrp="1" noRot="1" noChangeAspect="1"/>
          </p:cNvSpPr>
          <p:nvPr>
            <p:ph type="sldImg"/>
          </p:nvPr>
        </p:nvSpPr>
        <p:spPr>
          <a:xfrm>
            <a:off x="1108080" y="812880"/>
            <a:ext cx="5343120" cy="4008240"/>
          </a:xfrm>
          <a:prstGeom prst="rect">
            <a:avLst/>
          </a:prstGeom>
        </p:spPr>
      </p:sp>
      <p:sp>
        <p:nvSpPr>
          <p:cNvPr id="632"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633" name="TextShape 3"/>
          <p:cNvSpPr txBox="1"/>
          <p:nvPr/>
        </p:nvSpPr>
        <p:spPr>
          <a:xfrm>
            <a:off x="4278960" y="10157400"/>
            <a:ext cx="3280320" cy="533880"/>
          </a:xfrm>
          <a:prstGeom prst="rect">
            <a:avLst/>
          </a:prstGeom>
          <a:noFill/>
          <a:ln>
            <a:noFill/>
          </a:ln>
        </p:spPr>
        <p:txBody>
          <a:bodyPr lIns="0" tIns="0" rIns="0" bIns="0" anchor="b">
            <a:noAutofit/>
          </a:bodyPr>
          <a:lstStyle/>
          <a:p>
            <a:pPr algn="r">
              <a:lnSpc>
                <a:spcPct val="100000"/>
              </a:lnSpc>
            </a:pPr>
            <a:fld id="{9D716AEB-A592-4A08-B172-A902D5001D51}" type="slidenum">
              <a:rPr lang="es-ES" sz="1400" b="0" strike="noStrike" spc="-1">
                <a:latin typeface="Times New Roman"/>
              </a:rPr>
              <a:t>45</a:t>
            </a:fld>
            <a:endParaRPr lang="es-ES" sz="1400" b="0" strike="noStrike" spc="-1">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ustomShape 1"/>
          <p:cNvSpPr/>
          <p:nvPr/>
        </p:nvSpPr>
        <p:spPr>
          <a:xfrm>
            <a:off x="4021200" y="9721800"/>
            <a:ext cx="3072600" cy="50724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D1709EC7-B62B-4BAB-9EAF-A41BB81AD437}" type="slidenum">
              <a:rPr lang="es-ES" sz="1300" b="0" strike="noStrike" spc="-1">
                <a:solidFill>
                  <a:srgbClr val="000000"/>
                </a:solidFill>
                <a:latin typeface="Calibri"/>
                <a:ea typeface="Calibri"/>
              </a:rPr>
              <a:t>46</a:t>
            </a:fld>
            <a:endParaRPr lang="es-ES" sz="1300" b="0" strike="noStrike" spc="-1">
              <a:latin typeface="Arial"/>
            </a:endParaRPr>
          </a:p>
        </p:txBody>
      </p:sp>
      <p:sp>
        <p:nvSpPr>
          <p:cNvPr id="635" name="CustomShape 2"/>
          <p:cNvSpPr/>
          <p:nvPr/>
        </p:nvSpPr>
        <p:spPr>
          <a:xfrm>
            <a:off x="709560" y="4861080"/>
            <a:ext cx="5677560" cy="4602960"/>
          </a:xfrm>
          <a:prstGeom prst="rect">
            <a:avLst/>
          </a:prstGeom>
          <a:noFill/>
          <a:ln>
            <a:noFill/>
          </a:ln>
        </p:spPr>
        <p:style>
          <a:lnRef idx="0">
            <a:scrgbClr r="0" g="0" b="0"/>
          </a:lnRef>
          <a:fillRef idx="0">
            <a:scrgbClr r="0" g="0" b="0"/>
          </a:fillRef>
          <a:effectRef idx="0">
            <a:scrgbClr r="0" g="0" b="0"/>
          </a:effectRef>
          <a:fontRef idx="minor"/>
        </p:style>
      </p:sp>
      <p:sp>
        <p:nvSpPr>
          <p:cNvPr id="636" name="CustomShape 3"/>
          <p:cNvSpPr/>
          <p:nvPr/>
        </p:nvSpPr>
        <p:spPr>
          <a:xfrm>
            <a:off x="4021200" y="9721800"/>
            <a:ext cx="3074040" cy="50868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E0EA6255-8884-4850-A35D-25A0C08E3892}" type="slidenum">
              <a:rPr lang="es-ES" sz="1300" b="0" strike="noStrike" spc="-1">
                <a:solidFill>
                  <a:srgbClr val="000000"/>
                </a:solidFill>
                <a:latin typeface="Calibri"/>
                <a:ea typeface="Calibri"/>
              </a:rPr>
              <a:t>46</a:t>
            </a:fld>
            <a:endParaRPr lang="es-ES" sz="1300" b="0" strike="noStrike" spc="-1">
              <a:latin typeface="Arial"/>
            </a:endParaRPr>
          </a:p>
        </p:txBody>
      </p:sp>
      <p:sp>
        <p:nvSpPr>
          <p:cNvPr id="637" name="PlaceHolder 4"/>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638" name="PlaceHolder 5"/>
          <p:cNvSpPr>
            <a:spLocks noGrp="1" noRot="1" noChangeAspect="1"/>
          </p:cNvSpPr>
          <p:nvPr>
            <p:ph type="sldImg"/>
          </p:nvPr>
        </p:nvSpPr>
        <p:spPr>
          <a:xfrm>
            <a:off x="1108080" y="812880"/>
            <a:ext cx="5343120" cy="4008240"/>
          </a:xfrm>
          <a:prstGeom prst="rect">
            <a:avLst/>
          </a:pr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CustomShape 1"/>
          <p:cNvSpPr/>
          <p:nvPr/>
        </p:nvSpPr>
        <p:spPr>
          <a:xfrm>
            <a:off x="4021200" y="9721800"/>
            <a:ext cx="3072600" cy="50724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D8F2618B-C822-4FF6-95EF-E5491B31B1FD}" type="slidenum">
              <a:rPr lang="es-ES" sz="1300" b="0" strike="noStrike" spc="-1">
                <a:solidFill>
                  <a:srgbClr val="000000"/>
                </a:solidFill>
                <a:latin typeface="Calibri"/>
                <a:ea typeface="Calibri"/>
              </a:rPr>
              <a:t>6</a:t>
            </a:fld>
            <a:endParaRPr lang="es-ES" sz="1300" b="0" strike="noStrike" spc="-1">
              <a:latin typeface="Arial"/>
            </a:endParaRPr>
          </a:p>
        </p:txBody>
      </p:sp>
      <p:sp>
        <p:nvSpPr>
          <p:cNvPr id="501" name="CustomShape 2"/>
          <p:cNvSpPr/>
          <p:nvPr/>
        </p:nvSpPr>
        <p:spPr>
          <a:xfrm>
            <a:off x="716040" y="4861080"/>
            <a:ext cx="5677560" cy="46029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oAutofit/>
          </a:bodyPr>
          <a:lstStyle/>
          <a:p>
            <a:pPr algn="just">
              <a:lnSpc>
                <a:spcPct val="100000"/>
              </a:lnSpc>
            </a:pPr>
            <a:r>
              <a:rPr lang="es-ES" sz="1800" b="0" strike="noStrike" spc="-1">
                <a:solidFill>
                  <a:srgbClr val="000000"/>
                </a:solidFill>
                <a:latin typeface="Calibri"/>
                <a:ea typeface="Calibri"/>
              </a:rPr>
              <a:t>My institution has 930 pupils and 103 teachers. Approximately 450 are studying Compulsory Secondary Education (12 to 16 years old), about 130 Higher Secondary School (Bachillerato) aged 16-18 years old and the remaining 350 students are studying Vocational Training Programmes.</a:t>
            </a:r>
            <a:endParaRPr lang="es-ES" sz="1800" b="0" strike="noStrike" spc="-1">
              <a:latin typeface="Arial"/>
            </a:endParaRPr>
          </a:p>
          <a:p>
            <a:pPr algn="just">
              <a:lnSpc>
                <a:spcPct val="100000"/>
              </a:lnSpc>
            </a:pPr>
            <a:r>
              <a:rPr lang="es-ES" sz="1800" b="0" strike="noStrike" spc="-1">
                <a:solidFill>
                  <a:srgbClr val="000000"/>
                </a:solidFill>
                <a:latin typeface="Calibri"/>
                <a:ea typeface="Calibri"/>
              </a:rPr>
              <a:t>You can see some pictures of differents activities about my school</a:t>
            </a:r>
            <a:endParaRPr lang="es-ES" sz="1800" b="0" strike="noStrike" spc="-1">
              <a:latin typeface="Arial"/>
            </a:endParaRPr>
          </a:p>
        </p:txBody>
      </p:sp>
      <p:sp>
        <p:nvSpPr>
          <p:cNvPr id="502" name="CustomShape 3"/>
          <p:cNvSpPr/>
          <p:nvPr/>
        </p:nvSpPr>
        <p:spPr>
          <a:xfrm>
            <a:off x="4021200" y="9721800"/>
            <a:ext cx="3074040" cy="50868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CC891DD3-A73B-4186-9446-470CE68945FB}" type="slidenum">
              <a:rPr lang="es-ES" sz="1300" b="0" strike="noStrike" spc="-1">
                <a:solidFill>
                  <a:srgbClr val="000000"/>
                </a:solidFill>
                <a:latin typeface="Calibri"/>
                <a:ea typeface="Calibri"/>
              </a:rPr>
              <a:t>6</a:t>
            </a:fld>
            <a:endParaRPr lang="es-ES" sz="1300" b="0" strike="noStrike" spc="-1">
              <a:latin typeface="Arial"/>
            </a:endParaRPr>
          </a:p>
        </p:txBody>
      </p:sp>
      <p:sp>
        <p:nvSpPr>
          <p:cNvPr id="503" name="PlaceHolder 4"/>
          <p:cNvSpPr>
            <a:spLocks noGrp="1"/>
          </p:cNvSpPr>
          <p:nvPr>
            <p:ph type="body"/>
          </p:nvPr>
        </p:nvSpPr>
        <p:spPr>
          <a:xfrm>
            <a:off x="756000" y="5078520"/>
            <a:ext cx="6047280" cy="4810680"/>
          </a:xfrm>
          <a:prstGeom prst="rect">
            <a:avLst/>
          </a:prstGeom>
        </p:spPr>
        <p:txBody>
          <a:bodyPr lIns="0" tIns="0" rIns="0" bIns="0">
            <a:noAutofit/>
          </a:bodyPr>
          <a:lstStyle/>
          <a:p>
            <a:endParaRPr lang="es-ES" sz="2000" b="0" strike="noStrike" spc="-1">
              <a:latin typeface="Arial"/>
            </a:endParaRPr>
          </a:p>
        </p:txBody>
      </p:sp>
      <p:sp>
        <p:nvSpPr>
          <p:cNvPr id="504" name="PlaceHolder 5"/>
          <p:cNvSpPr>
            <a:spLocks noGrp="1" noRot="1" noChangeAspect="1"/>
          </p:cNvSpPr>
          <p:nvPr>
            <p:ph type="sldImg"/>
          </p:nvPr>
        </p:nvSpPr>
        <p:spPr>
          <a:xfrm>
            <a:off x="1108080" y="812880"/>
            <a:ext cx="5343120" cy="4008240"/>
          </a:xfrm>
          <a:prstGeom prst="rect">
            <a:avLst/>
          </a:pr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54BF9F8F-8A9A-4996-BF05-19531EB9A6BB}" type="slidenum">
              <a:rPr lang="es-ES" sz="1300" b="0" strike="noStrike" spc="-1">
                <a:solidFill>
                  <a:srgbClr val="000000"/>
                </a:solidFill>
                <a:latin typeface="Calibri"/>
                <a:ea typeface="Calibri"/>
              </a:rPr>
              <a:t>9</a:t>
            </a:fld>
            <a:endParaRPr lang="es-ES" sz="1300" b="0" strike="noStrike" spc="-1">
              <a:latin typeface="Arial"/>
            </a:endParaRPr>
          </a:p>
        </p:txBody>
      </p:sp>
      <p:sp>
        <p:nvSpPr>
          <p:cNvPr id="506"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07"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08"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81CB47F7-D3D5-4093-B16E-53D9744CF8CB}" type="slidenum">
              <a:rPr lang="es-ES" sz="1300" b="0" strike="noStrike" spc="-1">
                <a:solidFill>
                  <a:srgbClr val="000000"/>
                </a:solidFill>
                <a:latin typeface="Calibri"/>
                <a:ea typeface="Calibri"/>
              </a:rPr>
              <a:t>12</a:t>
            </a:fld>
            <a:endParaRPr lang="es-ES" sz="1300" b="0" strike="noStrike" spc="-1">
              <a:latin typeface="Arial"/>
            </a:endParaRPr>
          </a:p>
        </p:txBody>
      </p:sp>
      <p:sp>
        <p:nvSpPr>
          <p:cNvPr id="510"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11"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12"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79ACC45D-4DE9-4A0E-9B93-3B056F422F53}" type="slidenum">
              <a:rPr lang="es-ES" sz="1300" b="0" strike="noStrike" spc="-1">
                <a:solidFill>
                  <a:srgbClr val="000000"/>
                </a:solidFill>
                <a:latin typeface="Calibri"/>
                <a:ea typeface="Calibri"/>
              </a:rPr>
              <a:t>13</a:t>
            </a:fld>
            <a:endParaRPr lang="es-ES" sz="1300" b="0" strike="noStrike" spc="-1">
              <a:latin typeface="Arial"/>
            </a:endParaRPr>
          </a:p>
        </p:txBody>
      </p:sp>
      <p:sp>
        <p:nvSpPr>
          <p:cNvPr id="514"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15"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16"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CustomShape 1"/>
          <p:cNvSpPr/>
          <p:nvPr/>
        </p:nvSpPr>
        <p:spPr>
          <a:xfrm>
            <a:off x="4021200" y="9721800"/>
            <a:ext cx="3071520" cy="506160"/>
          </a:xfrm>
          <a:prstGeom prst="rect">
            <a:avLst/>
          </a:prstGeom>
          <a:noFill/>
          <a:ln>
            <a:noFill/>
          </a:ln>
        </p:spPr>
        <p:style>
          <a:lnRef idx="0">
            <a:scrgbClr r="0" g="0" b="0"/>
          </a:lnRef>
          <a:fillRef idx="0">
            <a:scrgbClr r="0" g="0" b="0"/>
          </a:fillRef>
          <a:effectRef idx="0">
            <a:scrgbClr r="0" g="0" b="0"/>
          </a:effectRef>
          <a:fontRef idx="minor"/>
        </p:style>
        <p:txBody>
          <a:bodyPr lIns="99000" tIns="49680" rIns="99000" bIns="49680" anchor="b">
            <a:noAutofit/>
          </a:bodyPr>
          <a:lstStyle/>
          <a:p>
            <a:pPr algn="r">
              <a:lnSpc>
                <a:spcPct val="100000"/>
              </a:lnSpc>
            </a:pPr>
            <a:fld id="{0EF29D6C-A6BC-48BB-A8E3-26DA882E5F55}" type="slidenum">
              <a:rPr lang="es-ES" sz="1300" b="0" strike="noStrike" spc="-1">
                <a:solidFill>
                  <a:srgbClr val="000000"/>
                </a:solidFill>
                <a:latin typeface="Calibri"/>
                <a:ea typeface="Calibri"/>
              </a:rPr>
              <a:t>14</a:t>
            </a:fld>
            <a:endParaRPr lang="es-ES" sz="1300" b="0" strike="noStrike" spc="-1">
              <a:latin typeface="Arial"/>
            </a:endParaRPr>
          </a:p>
        </p:txBody>
      </p:sp>
      <p:sp>
        <p:nvSpPr>
          <p:cNvPr id="518" name="CustomShape 2"/>
          <p:cNvSpPr/>
          <p:nvPr/>
        </p:nvSpPr>
        <p:spPr>
          <a:xfrm>
            <a:off x="709560" y="4861080"/>
            <a:ext cx="5676480" cy="4601880"/>
          </a:xfrm>
          <a:prstGeom prst="rect">
            <a:avLst/>
          </a:prstGeom>
          <a:noFill/>
          <a:ln>
            <a:noFill/>
          </a:ln>
        </p:spPr>
        <p:style>
          <a:lnRef idx="0">
            <a:scrgbClr r="0" g="0" b="0"/>
          </a:lnRef>
          <a:fillRef idx="0">
            <a:scrgbClr r="0" g="0" b="0"/>
          </a:fillRef>
          <a:effectRef idx="0">
            <a:scrgbClr r="0" g="0" b="0"/>
          </a:effectRef>
          <a:fontRef idx="minor"/>
        </p:style>
      </p:sp>
      <p:sp>
        <p:nvSpPr>
          <p:cNvPr id="519" name="PlaceHolder 3"/>
          <p:cNvSpPr>
            <a:spLocks noGrp="1"/>
          </p:cNvSpPr>
          <p:nvPr>
            <p:ph type="body"/>
          </p:nvPr>
        </p:nvSpPr>
        <p:spPr>
          <a:xfrm>
            <a:off x="756000" y="5078520"/>
            <a:ext cx="6046200" cy="4809600"/>
          </a:xfrm>
          <a:prstGeom prst="rect">
            <a:avLst/>
          </a:prstGeom>
        </p:spPr>
        <p:txBody>
          <a:bodyPr lIns="0" tIns="0" rIns="0" bIns="0">
            <a:noAutofit/>
          </a:bodyPr>
          <a:lstStyle/>
          <a:p>
            <a:endParaRPr lang="es-ES" sz="2000" b="0" strike="noStrike" spc="-1">
              <a:latin typeface="Arial"/>
            </a:endParaRPr>
          </a:p>
        </p:txBody>
      </p:sp>
      <p:sp>
        <p:nvSpPr>
          <p:cNvPr id="520" name="PlaceHolder 4"/>
          <p:cNvSpPr>
            <a:spLocks noGrp="1" noRot="1" noChangeAspect="1"/>
          </p:cNvSpPr>
          <p:nvPr>
            <p:ph type="sldImg"/>
          </p:nvPr>
        </p:nvSpPr>
        <p:spPr>
          <a:xfrm>
            <a:off x="1106640" y="812880"/>
            <a:ext cx="5344920" cy="4008240"/>
          </a:xfrm>
          <a:prstGeom prst="rect">
            <a:avLst/>
          </a:pr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4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5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5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5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6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6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6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6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6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7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7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7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7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7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7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7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7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8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8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8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8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9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9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9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9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0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0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0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0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0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0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0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0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1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1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1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1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1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2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2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2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2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2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2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3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3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3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3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4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4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4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4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4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4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5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5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5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5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5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5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5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6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6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6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6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6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6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6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75"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7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7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8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2"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8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8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8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8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8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9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9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9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9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9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9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0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0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0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20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0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0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07"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0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09"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21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21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22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2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3"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es-E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22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2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2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22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3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3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23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3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3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23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3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24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4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4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4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24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4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4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4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4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5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es-ES" sz="1400" b="0" strike="noStrike" spc="-1">
              <a:solidFill>
                <a:srgbClr val="000000"/>
              </a:solidFill>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1400" b="0" strike="noStrike" spc="-1">
              <a:solidFill>
                <a:srgbClr val="000000"/>
              </a:solidFill>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ES" sz="14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p:cNvSpPr/>
          <p:nvPr/>
        </p:nvSpPr>
        <p:spPr>
          <a:xfrm>
            <a:off x="3124080" y="6356520"/>
            <a:ext cx="2892960" cy="362520"/>
          </a:xfrm>
          <a:prstGeom prst="rect">
            <a:avLst/>
          </a:prstGeom>
          <a:noFill/>
          <a:ln>
            <a:noFill/>
          </a:ln>
        </p:spPr>
        <p:style>
          <a:lnRef idx="0">
            <a:scrgbClr r="0" g="0" b="0"/>
          </a:lnRef>
          <a:fillRef idx="0">
            <a:scrgbClr r="0" g="0" b="0"/>
          </a:fillRef>
          <a:effectRef idx="0">
            <a:scrgbClr r="0" g="0" b="0"/>
          </a:effectRef>
          <a:fontRef idx="minor"/>
        </p:style>
      </p:sp>
      <p:sp>
        <p:nvSpPr>
          <p:cNvPr id="7" name="CustomShape 2"/>
          <p:cNvSpPr/>
          <p:nvPr/>
        </p:nvSpPr>
        <p:spPr>
          <a:xfrm>
            <a:off x="293760" y="1528920"/>
            <a:ext cx="1981800" cy="945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gn="ctr">
              <a:lnSpc>
                <a:spcPct val="100000"/>
              </a:lnSpc>
            </a:pPr>
            <a:r>
              <a:rPr lang="es-ES" sz="2800" b="1" strike="noStrike" spc="-1">
                <a:solidFill>
                  <a:srgbClr val="FFFFFF"/>
                </a:solidFill>
                <a:latin typeface="Calibri"/>
                <a:ea typeface="Calibri"/>
              </a:rPr>
              <a:t>Spanish</a:t>
            </a:r>
            <a:endParaRPr lang="es-ES" sz="2800" b="0" strike="noStrike" spc="-1">
              <a:latin typeface="Arial"/>
            </a:endParaRPr>
          </a:p>
          <a:p>
            <a:pPr algn="ctr">
              <a:lnSpc>
                <a:spcPct val="100000"/>
              </a:lnSpc>
            </a:pPr>
            <a:r>
              <a:rPr lang="es-ES" sz="2800" b="1" strike="noStrike" spc="-1">
                <a:solidFill>
                  <a:srgbClr val="FFFFFF"/>
                </a:solidFill>
                <a:latin typeface="Calibri"/>
                <a:ea typeface="Calibri"/>
              </a:rPr>
              <a:t>EducationalSystem</a:t>
            </a:r>
            <a:endParaRPr lang="es-ES" sz="2800" b="0" strike="noStrike" spc="-1">
              <a:latin typeface="Arial"/>
            </a:endParaRPr>
          </a:p>
        </p:txBody>
      </p:sp>
      <p:pic>
        <p:nvPicPr>
          <p:cNvPr id="2" name="Google Shape;12;p1"/>
          <p:cNvPicPr/>
          <p:nvPr/>
        </p:nvPicPr>
        <p:blipFill>
          <a:blip r:embed="rId14"/>
          <a:stretch/>
        </p:blipFill>
        <p:spPr>
          <a:xfrm>
            <a:off x="166320" y="353160"/>
            <a:ext cx="2695320" cy="1369800"/>
          </a:xfrm>
          <a:prstGeom prst="rect">
            <a:avLst/>
          </a:prstGeom>
          <a:ln>
            <a:noFill/>
          </a:ln>
        </p:spPr>
      </p:pic>
      <p:pic>
        <p:nvPicPr>
          <p:cNvPr id="3" name="Google Shape;13;p1"/>
          <p:cNvPicPr/>
          <p:nvPr/>
        </p:nvPicPr>
        <p:blipFill>
          <a:blip r:embed="rId14"/>
          <a:stretch/>
        </p:blipFill>
        <p:spPr>
          <a:xfrm>
            <a:off x="166320" y="353160"/>
            <a:ext cx="2695320" cy="1369800"/>
          </a:xfrm>
          <a:prstGeom prst="rect">
            <a:avLst/>
          </a:prstGeom>
          <a:ln>
            <a:noFill/>
          </a:ln>
        </p:spPr>
      </p:pic>
      <p:sp>
        <p:nvSpPr>
          <p:cNvPr id="4" name="PlaceHolder 3"/>
          <p:cNvSpPr>
            <a:spLocks noGrp="1"/>
          </p:cNvSpPr>
          <p:nvPr>
            <p:ph type="title"/>
          </p:nvPr>
        </p:nvSpPr>
        <p:spPr>
          <a:xfrm>
            <a:off x="457200" y="273600"/>
            <a:ext cx="8228880" cy="1144440"/>
          </a:xfrm>
          <a:prstGeom prst="rect">
            <a:avLst/>
          </a:prstGeom>
        </p:spPr>
        <p:txBody>
          <a:bodyPr lIns="0" tIns="0" rIns="0" bIns="0" anchor="ctr">
            <a:noAutofit/>
          </a:bodyPr>
          <a:lstStyle/>
          <a:p>
            <a:r>
              <a:rPr lang="es-ES" sz="1800" b="0" strike="noStrike" spc="-1">
                <a:solidFill>
                  <a:srgbClr val="000000"/>
                </a:solidFill>
                <a:latin typeface="Arial"/>
              </a:rPr>
              <a:t>Pulse para editar el formato del texto de título</a:t>
            </a:r>
          </a:p>
        </p:txBody>
      </p:sp>
      <p:sp>
        <p:nvSpPr>
          <p:cNvPr id="5"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400" b="0" strike="noStrike" spc="-1">
                <a:solidFill>
                  <a:srgbClr val="000000"/>
                </a:solidFill>
                <a:latin typeface="Arial"/>
              </a:rPr>
              <a:t>Pulse para editar el formato de esquema del texto</a:t>
            </a:r>
          </a:p>
          <a:p>
            <a:pPr marL="864000" lvl="1" indent="-324000">
              <a:spcBef>
                <a:spcPts val="1134"/>
              </a:spcBef>
              <a:buClr>
                <a:srgbClr val="000000"/>
              </a:buClr>
              <a:buSzPct val="75000"/>
              <a:buFont typeface="Symbol" charset="2"/>
              <a:buChar char=""/>
            </a:pPr>
            <a:r>
              <a:rPr lang="es-ES"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CustomShape 1"/>
          <p:cNvSpPr/>
          <p:nvPr/>
        </p:nvSpPr>
        <p:spPr>
          <a:xfrm>
            <a:off x="3124080" y="6356520"/>
            <a:ext cx="2891880" cy="361440"/>
          </a:xfrm>
          <a:prstGeom prst="rect">
            <a:avLst/>
          </a:prstGeom>
          <a:noFill/>
          <a:ln>
            <a:noFill/>
          </a:ln>
        </p:spPr>
        <p:style>
          <a:lnRef idx="0">
            <a:scrgbClr r="0" g="0" b="0"/>
          </a:lnRef>
          <a:fillRef idx="0">
            <a:scrgbClr r="0" g="0" b="0"/>
          </a:fillRef>
          <a:effectRef idx="0">
            <a:scrgbClr r="0" g="0" b="0"/>
          </a:effectRef>
          <a:fontRef idx="minor"/>
        </p:style>
      </p:sp>
      <p:sp>
        <p:nvSpPr>
          <p:cNvPr id="43" name="CustomShape 2"/>
          <p:cNvSpPr/>
          <p:nvPr/>
        </p:nvSpPr>
        <p:spPr>
          <a:xfrm>
            <a:off x="293760" y="1528920"/>
            <a:ext cx="1980720" cy="943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gn="ctr">
              <a:lnSpc>
                <a:spcPct val="100000"/>
              </a:lnSpc>
            </a:pPr>
            <a:r>
              <a:rPr lang="es-ES" sz="2800" b="1" strike="noStrike" spc="-1">
                <a:solidFill>
                  <a:srgbClr val="FFFFFF"/>
                </a:solidFill>
                <a:latin typeface="Calibri"/>
                <a:ea typeface="Calibri"/>
              </a:rPr>
              <a:t>Spanish</a:t>
            </a:r>
            <a:endParaRPr lang="es-ES" sz="2800" b="0" strike="noStrike" spc="-1">
              <a:latin typeface="Arial"/>
            </a:endParaRPr>
          </a:p>
          <a:p>
            <a:pPr algn="ctr">
              <a:lnSpc>
                <a:spcPct val="100000"/>
              </a:lnSpc>
            </a:pPr>
            <a:r>
              <a:rPr lang="es-ES" sz="2800" b="1" strike="noStrike" spc="-1">
                <a:solidFill>
                  <a:srgbClr val="FFFFFF"/>
                </a:solidFill>
                <a:latin typeface="Calibri"/>
                <a:ea typeface="Calibri"/>
              </a:rPr>
              <a:t>EducationalSystem</a:t>
            </a:r>
            <a:endParaRPr lang="es-ES" sz="2800" b="0" strike="noStrike" spc="-1">
              <a:latin typeface="Arial"/>
            </a:endParaRPr>
          </a:p>
        </p:txBody>
      </p:sp>
      <p:pic>
        <p:nvPicPr>
          <p:cNvPr id="44" name="Google Shape;231;p53"/>
          <p:cNvPicPr/>
          <p:nvPr/>
        </p:nvPicPr>
        <p:blipFill>
          <a:blip r:embed="rId14"/>
          <a:stretch/>
        </p:blipFill>
        <p:spPr>
          <a:xfrm>
            <a:off x="166320" y="353160"/>
            <a:ext cx="2694240" cy="1368720"/>
          </a:xfrm>
          <a:prstGeom prst="rect">
            <a:avLst/>
          </a:prstGeom>
          <a:ln>
            <a:noFill/>
          </a:ln>
        </p:spPr>
      </p:pic>
      <p:pic>
        <p:nvPicPr>
          <p:cNvPr id="45" name="Google Shape;232;p53"/>
          <p:cNvPicPr/>
          <p:nvPr/>
        </p:nvPicPr>
        <p:blipFill>
          <a:blip r:embed="rId14"/>
          <a:stretch/>
        </p:blipFill>
        <p:spPr>
          <a:xfrm>
            <a:off x="166320" y="353160"/>
            <a:ext cx="2694240" cy="1368720"/>
          </a:xfrm>
          <a:prstGeom prst="rect">
            <a:avLst/>
          </a:prstGeom>
          <a:ln>
            <a:noFill/>
          </a:ln>
        </p:spPr>
      </p:pic>
      <p:sp>
        <p:nvSpPr>
          <p:cNvPr id="46" name="PlaceHolder 3"/>
          <p:cNvSpPr>
            <a:spLocks noGrp="1"/>
          </p:cNvSpPr>
          <p:nvPr>
            <p:ph type="title"/>
          </p:nvPr>
        </p:nvSpPr>
        <p:spPr>
          <a:xfrm>
            <a:off x="457200" y="273600"/>
            <a:ext cx="8229240" cy="1144800"/>
          </a:xfrm>
          <a:prstGeom prst="rect">
            <a:avLst/>
          </a:prstGeom>
        </p:spPr>
        <p:txBody>
          <a:bodyPr lIns="0" tIns="0" rIns="0" bIns="0" anchor="ctr">
            <a:noAutofit/>
          </a:bodyPr>
          <a:lstStyle/>
          <a:p>
            <a:r>
              <a:rPr lang="es-ES" sz="1400" b="0" strike="noStrike" spc="-1">
                <a:solidFill>
                  <a:srgbClr val="000000"/>
                </a:solidFill>
                <a:latin typeface="Arial"/>
              </a:rPr>
              <a:t>Pulse para editar el formato del texto de título</a:t>
            </a:r>
          </a:p>
        </p:txBody>
      </p:sp>
      <p:sp>
        <p:nvSpPr>
          <p:cNvPr id="47"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400" b="0" strike="noStrike" spc="-1">
                <a:solidFill>
                  <a:srgbClr val="000000"/>
                </a:solidFill>
                <a:latin typeface="Arial"/>
              </a:rPr>
              <a:t>Pulse para editar el formato de esquema del texto</a:t>
            </a:r>
          </a:p>
          <a:p>
            <a:pPr marL="864000" lvl="1" indent="-324000">
              <a:spcBef>
                <a:spcPts val="1134"/>
              </a:spcBef>
              <a:buClr>
                <a:srgbClr val="000000"/>
              </a:buClr>
              <a:buSzPct val="75000"/>
              <a:buFont typeface="Symbol" charset="2"/>
              <a:buChar char=""/>
            </a:pPr>
            <a:r>
              <a:rPr lang="es-ES"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 name="CustomShape 1"/>
          <p:cNvSpPr/>
          <p:nvPr/>
        </p:nvSpPr>
        <p:spPr>
          <a:xfrm>
            <a:off x="3124080" y="6356520"/>
            <a:ext cx="2892960" cy="362520"/>
          </a:xfrm>
          <a:prstGeom prst="rect">
            <a:avLst/>
          </a:prstGeom>
          <a:noFill/>
          <a:ln>
            <a:noFill/>
          </a:ln>
        </p:spPr>
        <p:style>
          <a:lnRef idx="0">
            <a:scrgbClr r="0" g="0" b="0"/>
          </a:lnRef>
          <a:fillRef idx="0">
            <a:scrgbClr r="0" g="0" b="0"/>
          </a:fillRef>
          <a:effectRef idx="0">
            <a:scrgbClr r="0" g="0" b="0"/>
          </a:effectRef>
          <a:fontRef idx="minor"/>
        </p:style>
      </p:sp>
      <p:sp>
        <p:nvSpPr>
          <p:cNvPr id="85" name="CustomShape 2"/>
          <p:cNvSpPr/>
          <p:nvPr/>
        </p:nvSpPr>
        <p:spPr>
          <a:xfrm>
            <a:off x="293760" y="1528920"/>
            <a:ext cx="1981800" cy="9450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gn="ctr">
              <a:lnSpc>
                <a:spcPct val="100000"/>
              </a:lnSpc>
            </a:pPr>
            <a:r>
              <a:rPr lang="es-ES" sz="2800" b="1" strike="noStrike" spc="-1">
                <a:solidFill>
                  <a:srgbClr val="FFFFFF"/>
                </a:solidFill>
                <a:latin typeface="Calibri"/>
                <a:ea typeface="Calibri"/>
              </a:rPr>
              <a:t>Spanish</a:t>
            </a:r>
            <a:endParaRPr lang="es-ES" sz="2800" b="0" strike="noStrike" spc="-1">
              <a:latin typeface="Arial"/>
            </a:endParaRPr>
          </a:p>
          <a:p>
            <a:pPr algn="ctr">
              <a:lnSpc>
                <a:spcPct val="100000"/>
              </a:lnSpc>
            </a:pPr>
            <a:r>
              <a:rPr lang="es-ES" sz="2800" b="1" strike="noStrike" spc="-1">
                <a:solidFill>
                  <a:srgbClr val="FFFFFF"/>
                </a:solidFill>
                <a:latin typeface="Calibri"/>
                <a:ea typeface="Calibri"/>
              </a:rPr>
              <a:t>EducationalSystem</a:t>
            </a:r>
            <a:endParaRPr lang="es-ES" sz="2800" b="0" strike="noStrike" spc="-1">
              <a:latin typeface="Arial"/>
            </a:endParaRPr>
          </a:p>
        </p:txBody>
      </p:sp>
      <p:pic>
        <p:nvPicPr>
          <p:cNvPr id="86" name="Google Shape;12;p1"/>
          <p:cNvPicPr/>
          <p:nvPr/>
        </p:nvPicPr>
        <p:blipFill>
          <a:blip r:embed="rId14"/>
          <a:stretch/>
        </p:blipFill>
        <p:spPr>
          <a:xfrm>
            <a:off x="166320" y="353160"/>
            <a:ext cx="2695320" cy="1369800"/>
          </a:xfrm>
          <a:prstGeom prst="rect">
            <a:avLst/>
          </a:prstGeom>
          <a:ln>
            <a:noFill/>
          </a:ln>
        </p:spPr>
      </p:pic>
      <p:pic>
        <p:nvPicPr>
          <p:cNvPr id="87" name="Google Shape;13;p1"/>
          <p:cNvPicPr/>
          <p:nvPr/>
        </p:nvPicPr>
        <p:blipFill>
          <a:blip r:embed="rId14"/>
          <a:stretch/>
        </p:blipFill>
        <p:spPr>
          <a:xfrm>
            <a:off x="166320" y="353160"/>
            <a:ext cx="2695320" cy="1369800"/>
          </a:xfrm>
          <a:prstGeom prst="rect">
            <a:avLst/>
          </a:prstGeom>
          <a:ln>
            <a:noFill/>
          </a:ln>
        </p:spPr>
      </p:pic>
      <p:sp>
        <p:nvSpPr>
          <p:cNvPr id="88" name="PlaceHolder 3"/>
          <p:cNvSpPr>
            <a:spLocks noGrp="1"/>
          </p:cNvSpPr>
          <p:nvPr>
            <p:ph type="title"/>
          </p:nvPr>
        </p:nvSpPr>
        <p:spPr>
          <a:xfrm>
            <a:off x="457200" y="273600"/>
            <a:ext cx="8229240" cy="1144800"/>
          </a:xfrm>
          <a:prstGeom prst="rect">
            <a:avLst/>
          </a:prstGeom>
        </p:spPr>
        <p:txBody>
          <a:bodyPr lIns="0" tIns="0" rIns="0" bIns="0" anchor="ctr">
            <a:noAutofit/>
          </a:bodyPr>
          <a:lstStyle/>
          <a:p>
            <a:r>
              <a:rPr lang="es-ES" sz="1400" b="0" strike="noStrike" spc="-1">
                <a:solidFill>
                  <a:srgbClr val="000000"/>
                </a:solidFill>
                <a:latin typeface="Arial"/>
              </a:rPr>
              <a:t>Pulse para editar el formato del texto de título</a:t>
            </a:r>
          </a:p>
        </p:txBody>
      </p:sp>
      <p:sp>
        <p:nvSpPr>
          <p:cNvPr id="89"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400" b="0" strike="noStrike" spc="-1">
                <a:solidFill>
                  <a:srgbClr val="000000"/>
                </a:solidFill>
                <a:latin typeface="Arial"/>
              </a:rPr>
              <a:t>Pulse para editar el formato de esquema del texto</a:t>
            </a:r>
          </a:p>
          <a:p>
            <a:pPr marL="864000" lvl="1" indent="-324000">
              <a:spcBef>
                <a:spcPts val="1134"/>
              </a:spcBef>
              <a:buClr>
                <a:srgbClr val="000000"/>
              </a:buClr>
              <a:buSzPct val="75000"/>
              <a:buFont typeface="Symbol" charset="2"/>
              <a:buChar char=""/>
            </a:pPr>
            <a:r>
              <a:rPr lang="es-ES"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CustomShape 1"/>
          <p:cNvSpPr/>
          <p:nvPr/>
        </p:nvSpPr>
        <p:spPr>
          <a:xfrm>
            <a:off x="3124080" y="6356520"/>
            <a:ext cx="2891880" cy="361440"/>
          </a:xfrm>
          <a:prstGeom prst="rect">
            <a:avLst/>
          </a:prstGeom>
          <a:noFill/>
          <a:ln>
            <a:noFill/>
          </a:ln>
        </p:spPr>
        <p:style>
          <a:lnRef idx="0">
            <a:scrgbClr r="0" g="0" b="0"/>
          </a:lnRef>
          <a:fillRef idx="0">
            <a:scrgbClr r="0" g="0" b="0"/>
          </a:fillRef>
          <a:effectRef idx="0">
            <a:scrgbClr r="0" g="0" b="0"/>
          </a:effectRef>
          <a:fontRef idx="minor"/>
        </p:style>
      </p:sp>
      <p:sp>
        <p:nvSpPr>
          <p:cNvPr id="127" name="CustomShape 2"/>
          <p:cNvSpPr/>
          <p:nvPr/>
        </p:nvSpPr>
        <p:spPr>
          <a:xfrm>
            <a:off x="293760" y="1528920"/>
            <a:ext cx="1980720" cy="943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gn="ctr">
              <a:lnSpc>
                <a:spcPct val="100000"/>
              </a:lnSpc>
            </a:pPr>
            <a:r>
              <a:rPr lang="es-ES" sz="2800" b="1" strike="noStrike" spc="-1">
                <a:solidFill>
                  <a:srgbClr val="FFFFFF"/>
                </a:solidFill>
                <a:latin typeface="Calibri"/>
                <a:ea typeface="Calibri"/>
              </a:rPr>
              <a:t>Spanish</a:t>
            </a:r>
            <a:endParaRPr lang="es-ES" sz="2800" b="0" strike="noStrike" spc="-1">
              <a:latin typeface="Arial"/>
            </a:endParaRPr>
          </a:p>
          <a:p>
            <a:pPr algn="ctr">
              <a:lnSpc>
                <a:spcPct val="100000"/>
              </a:lnSpc>
            </a:pPr>
            <a:r>
              <a:rPr lang="es-ES" sz="2800" b="1" strike="noStrike" spc="-1">
                <a:solidFill>
                  <a:srgbClr val="FFFFFF"/>
                </a:solidFill>
                <a:latin typeface="Calibri"/>
                <a:ea typeface="Calibri"/>
              </a:rPr>
              <a:t>EducationalSystem</a:t>
            </a:r>
            <a:endParaRPr lang="es-ES" sz="2800" b="0" strike="noStrike" spc="-1">
              <a:latin typeface="Arial"/>
            </a:endParaRPr>
          </a:p>
        </p:txBody>
      </p:sp>
      <p:pic>
        <p:nvPicPr>
          <p:cNvPr id="128" name="Google Shape;67;p14"/>
          <p:cNvPicPr/>
          <p:nvPr/>
        </p:nvPicPr>
        <p:blipFill>
          <a:blip r:embed="rId14"/>
          <a:stretch/>
        </p:blipFill>
        <p:spPr>
          <a:xfrm>
            <a:off x="166320" y="353160"/>
            <a:ext cx="2694240" cy="1368720"/>
          </a:xfrm>
          <a:prstGeom prst="rect">
            <a:avLst/>
          </a:prstGeom>
          <a:ln>
            <a:noFill/>
          </a:ln>
        </p:spPr>
      </p:pic>
      <p:pic>
        <p:nvPicPr>
          <p:cNvPr id="129" name="Google Shape;68;p14"/>
          <p:cNvPicPr/>
          <p:nvPr/>
        </p:nvPicPr>
        <p:blipFill>
          <a:blip r:embed="rId14"/>
          <a:stretch/>
        </p:blipFill>
        <p:spPr>
          <a:xfrm>
            <a:off x="166320" y="353160"/>
            <a:ext cx="2694240" cy="1368720"/>
          </a:xfrm>
          <a:prstGeom prst="rect">
            <a:avLst/>
          </a:prstGeom>
          <a:ln>
            <a:noFill/>
          </a:ln>
        </p:spPr>
      </p:pic>
      <p:sp>
        <p:nvSpPr>
          <p:cNvPr id="130" name="PlaceHolder 3"/>
          <p:cNvSpPr>
            <a:spLocks noGrp="1"/>
          </p:cNvSpPr>
          <p:nvPr>
            <p:ph type="title"/>
          </p:nvPr>
        </p:nvSpPr>
        <p:spPr>
          <a:xfrm>
            <a:off x="457200" y="273600"/>
            <a:ext cx="8229240" cy="1144800"/>
          </a:xfrm>
          <a:prstGeom prst="rect">
            <a:avLst/>
          </a:prstGeom>
        </p:spPr>
        <p:txBody>
          <a:bodyPr lIns="0" tIns="0" rIns="0" bIns="0" anchor="ctr">
            <a:noAutofit/>
          </a:bodyPr>
          <a:lstStyle/>
          <a:p>
            <a:r>
              <a:rPr lang="es-ES" sz="1400" b="0" strike="noStrike" spc="-1">
                <a:solidFill>
                  <a:srgbClr val="000000"/>
                </a:solidFill>
                <a:latin typeface="Arial"/>
              </a:rPr>
              <a:t>Pulse para editar el formato del texto de título</a:t>
            </a:r>
          </a:p>
        </p:txBody>
      </p:sp>
      <p:sp>
        <p:nvSpPr>
          <p:cNvPr id="131"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400" b="0" strike="noStrike" spc="-1">
                <a:solidFill>
                  <a:srgbClr val="000000"/>
                </a:solidFill>
                <a:latin typeface="Arial"/>
              </a:rPr>
              <a:t>Pulse para editar el formato de esquema del texto</a:t>
            </a:r>
          </a:p>
          <a:p>
            <a:pPr marL="864000" lvl="1" indent="-324000">
              <a:spcBef>
                <a:spcPts val="1134"/>
              </a:spcBef>
              <a:buClr>
                <a:srgbClr val="000000"/>
              </a:buClr>
              <a:buSzPct val="75000"/>
              <a:buFont typeface="Symbol" charset="2"/>
              <a:buChar char=""/>
            </a:pPr>
            <a:r>
              <a:rPr lang="es-ES"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8" name="CustomShape 1"/>
          <p:cNvSpPr/>
          <p:nvPr/>
        </p:nvSpPr>
        <p:spPr>
          <a:xfrm>
            <a:off x="500040" y="5945040"/>
            <a:ext cx="4937760" cy="918360"/>
          </a:xfrm>
          <a:custGeom>
            <a:avLst/>
            <a:gdLst/>
            <a:ahLst/>
            <a:cxnLst/>
            <a:rect l="l" t="t" r="r" b="b"/>
            <a:pathLst>
              <a:path w="7485" h="337">
                <a:moveTo>
                  <a:pt x="0" y="2"/>
                </a:moveTo>
                <a:lnTo>
                  <a:pt x="7485" y="337"/>
                </a:lnTo>
                <a:lnTo>
                  <a:pt x="5558" y="337"/>
                </a:lnTo>
                <a:lnTo>
                  <a:pt x="1" y="0"/>
                </a:lnTo>
              </a:path>
            </a:pathLst>
          </a:custGeom>
          <a:solidFill>
            <a:srgbClr val="A7B9DA">
              <a:alpha val="40000"/>
            </a:srgbClr>
          </a:solidFill>
          <a:ln>
            <a:noFill/>
          </a:ln>
        </p:spPr>
        <p:style>
          <a:lnRef idx="0">
            <a:scrgbClr r="0" g="0" b="0"/>
          </a:lnRef>
          <a:fillRef idx="0">
            <a:scrgbClr r="0" g="0" b="0"/>
          </a:fillRef>
          <a:effectRef idx="0">
            <a:scrgbClr r="0" g="0" b="0"/>
          </a:effectRef>
          <a:fontRef idx="minor"/>
        </p:style>
      </p:sp>
      <p:sp>
        <p:nvSpPr>
          <p:cNvPr id="169" name="CustomShape 2"/>
          <p:cNvSpPr/>
          <p:nvPr/>
        </p:nvSpPr>
        <p:spPr>
          <a:xfrm>
            <a:off x="485640" y="5938920"/>
            <a:ext cx="3688560" cy="930960"/>
          </a:xfrm>
          <a:custGeom>
            <a:avLst/>
            <a:gdLst/>
            <a:ahLst/>
            <a:cxnLst/>
            <a:rect l="l" t="t" r="r" b="b"/>
            <a:pathLst>
              <a:path w="5591" h="588">
                <a:moveTo>
                  <a:pt x="0" y="0"/>
                </a:moveTo>
                <a:lnTo>
                  <a:pt x="5591" y="585"/>
                </a:lnTo>
                <a:lnTo>
                  <a:pt x="4415" y="588"/>
                </a:lnTo>
                <a:lnTo>
                  <a:pt x="12" y="4"/>
                </a:lnTo>
              </a:path>
            </a:pathLst>
          </a:custGeom>
          <a:solidFill>
            <a:srgbClr val="000000"/>
          </a:solidFill>
          <a:ln>
            <a:noFill/>
          </a:ln>
        </p:spPr>
        <p:style>
          <a:lnRef idx="0">
            <a:scrgbClr r="0" g="0" b="0"/>
          </a:lnRef>
          <a:fillRef idx="0">
            <a:scrgbClr r="0" g="0" b="0"/>
          </a:fillRef>
          <a:effectRef idx="0">
            <a:scrgbClr r="0" g="0" b="0"/>
          </a:effectRef>
          <a:fontRef idx="minor"/>
        </p:style>
      </p:sp>
      <p:sp>
        <p:nvSpPr>
          <p:cNvPr id="170" name="CustomShape 3"/>
          <p:cNvSpPr/>
          <p:nvPr/>
        </p:nvSpPr>
        <p:spPr>
          <a:xfrm>
            <a:off x="-6120" y="5791320"/>
            <a:ext cx="3399840" cy="1078200"/>
          </a:xfrm>
          <a:prstGeom prst="rtTriangle">
            <a:avLst/>
          </a:prstGeom>
          <a:blipFill rotWithShape="0">
            <a:blip r:embed="rId14"/>
            <a:tile/>
          </a:blipFill>
          <a:ln>
            <a:noFill/>
          </a:ln>
          <a:effectLst>
            <a:outerShdw dist="38160" dir="5400000">
              <a:srgbClr val="000000">
                <a:alpha val="35000"/>
              </a:srgbClr>
            </a:outerShdw>
          </a:effectLst>
        </p:spPr>
        <p:style>
          <a:lnRef idx="0">
            <a:scrgbClr r="0" g="0" b="0"/>
          </a:lnRef>
          <a:fillRef idx="0">
            <a:scrgbClr r="0" g="0" b="0"/>
          </a:fillRef>
          <a:effectRef idx="0">
            <a:scrgbClr r="0" g="0" b="0"/>
          </a:effectRef>
          <a:fontRef idx="minor"/>
        </p:style>
      </p:sp>
      <p:sp>
        <p:nvSpPr>
          <p:cNvPr id="171" name="CustomShape 4"/>
          <p:cNvSpPr/>
          <p:nvPr/>
        </p:nvSpPr>
        <p:spPr>
          <a:xfrm>
            <a:off x="-9000" y="5787720"/>
            <a:ext cx="3403800" cy="1082880"/>
          </a:xfrm>
          <a:custGeom>
            <a:avLst/>
            <a:gdLst/>
            <a:ahLst/>
            <a:cxnLst/>
            <a:rect l="l" t="t" r="r" b="b"/>
            <a:pathLst>
              <a:path w="21600" h="21600">
                <a:moveTo>
                  <a:pt x="0" y="0"/>
                </a:moveTo>
                <a:lnTo>
                  <a:pt x="21600" y="21600"/>
                </a:lnTo>
              </a:path>
            </a:pathLst>
          </a:custGeom>
          <a:noFill/>
          <a:ln w="12240">
            <a:solidFill>
              <a:srgbClr val="315682"/>
            </a:solidFill>
            <a:miter/>
          </a:ln>
        </p:spPr>
        <p:style>
          <a:lnRef idx="0">
            <a:scrgbClr r="0" g="0" b="0"/>
          </a:lnRef>
          <a:fillRef idx="0">
            <a:scrgbClr r="0" g="0" b="0"/>
          </a:fillRef>
          <a:effectRef idx="0">
            <a:scrgbClr r="0" g="0" b="0"/>
          </a:effectRef>
          <a:fontRef idx="minor"/>
        </p:style>
      </p:sp>
      <p:sp>
        <p:nvSpPr>
          <p:cNvPr id="172" name="PlaceHolder 5"/>
          <p:cNvSpPr>
            <a:spLocks noGrp="1"/>
          </p:cNvSpPr>
          <p:nvPr>
            <p:ph type="title"/>
          </p:nvPr>
        </p:nvSpPr>
        <p:spPr>
          <a:xfrm>
            <a:off x="457200" y="273600"/>
            <a:ext cx="8229240" cy="1144800"/>
          </a:xfrm>
          <a:prstGeom prst="rect">
            <a:avLst/>
          </a:prstGeom>
        </p:spPr>
        <p:txBody>
          <a:bodyPr lIns="0" tIns="0" rIns="0" bIns="0" anchor="ctr">
            <a:noAutofit/>
          </a:bodyPr>
          <a:lstStyle/>
          <a:p>
            <a:r>
              <a:rPr lang="es-ES" sz="1400" b="0" strike="noStrike" spc="-1">
                <a:solidFill>
                  <a:srgbClr val="000000"/>
                </a:solidFill>
                <a:latin typeface="Arial"/>
              </a:rPr>
              <a:t>Pulse para editar el formato del texto de título</a:t>
            </a:r>
          </a:p>
        </p:txBody>
      </p:sp>
      <p:sp>
        <p:nvSpPr>
          <p:cNvPr id="173"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400" b="0" strike="noStrike" spc="-1">
                <a:solidFill>
                  <a:srgbClr val="000000"/>
                </a:solidFill>
                <a:latin typeface="Arial"/>
              </a:rPr>
              <a:t>Pulse para editar el formato de esquema del texto</a:t>
            </a:r>
          </a:p>
          <a:p>
            <a:pPr marL="864000" lvl="1" indent="-324000">
              <a:spcBef>
                <a:spcPts val="1134"/>
              </a:spcBef>
              <a:buClr>
                <a:srgbClr val="000000"/>
              </a:buClr>
              <a:buSzPct val="75000"/>
              <a:buFont typeface="Symbol" charset="2"/>
              <a:buChar char=""/>
            </a:pPr>
            <a:r>
              <a:rPr lang="es-ES"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0" name="CustomShape 1"/>
          <p:cNvSpPr/>
          <p:nvPr/>
        </p:nvSpPr>
        <p:spPr>
          <a:xfrm>
            <a:off x="3124080" y="6356520"/>
            <a:ext cx="2891880" cy="361440"/>
          </a:xfrm>
          <a:prstGeom prst="rect">
            <a:avLst/>
          </a:prstGeom>
          <a:noFill/>
          <a:ln>
            <a:noFill/>
          </a:ln>
        </p:spPr>
        <p:style>
          <a:lnRef idx="0">
            <a:scrgbClr r="0" g="0" b="0"/>
          </a:lnRef>
          <a:fillRef idx="0">
            <a:scrgbClr r="0" g="0" b="0"/>
          </a:fillRef>
          <a:effectRef idx="0">
            <a:scrgbClr r="0" g="0" b="0"/>
          </a:effectRef>
          <a:fontRef idx="minor"/>
        </p:style>
      </p:sp>
      <p:sp>
        <p:nvSpPr>
          <p:cNvPr id="211" name="CustomShape 2"/>
          <p:cNvSpPr/>
          <p:nvPr/>
        </p:nvSpPr>
        <p:spPr>
          <a:xfrm>
            <a:off x="293760" y="1528920"/>
            <a:ext cx="1980720" cy="943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oAutofit/>
          </a:bodyPr>
          <a:lstStyle/>
          <a:p>
            <a:pPr algn="ctr">
              <a:lnSpc>
                <a:spcPct val="100000"/>
              </a:lnSpc>
            </a:pPr>
            <a:r>
              <a:rPr lang="es-ES" sz="2800" b="1" strike="noStrike" spc="-1">
                <a:solidFill>
                  <a:srgbClr val="FFFFFF"/>
                </a:solidFill>
                <a:latin typeface="Calibri"/>
                <a:ea typeface="Calibri"/>
              </a:rPr>
              <a:t>Spanish</a:t>
            </a:r>
            <a:endParaRPr lang="es-ES" sz="2800" b="0" strike="noStrike" spc="-1">
              <a:latin typeface="Arial"/>
            </a:endParaRPr>
          </a:p>
          <a:p>
            <a:pPr algn="ctr">
              <a:lnSpc>
                <a:spcPct val="100000"/>
              </a:lnSpc>
            </a:pPr>
            <a:r>
              <a:rPr lang="es-ES" sz="2800" b="1" strike="noStrike" spc="-1">
                <a:solidFill>
                  <a:srgbClr val="FFFFFF"/>
                </a:solidFill>
                <a:latin typeface="Calibri"/>
                <a:ea typeface="Calibri"/>
              </a:rPr>
              <a:t>EducationalSystem</a:t>
            </a:r>
            <a:endParaRPr lang="es-ES" sz="2800" b="0" strike="noStrike" spc="-1">
              <a:latin typeface="Arial"/>
            </a:endParaRPr>
          </a:p>
        </p:txBody>
      </p:sp>
      <p:pic>
        <p:nvPicPr>
          <p:cNvPr id="212" name="Google Shape;177;p40"/>
          <p:cNvPicPr/>
          <p:nvPr/>
        </p:nvPicPr>
        <p:blipFill>
          <a:blip r:embed="rId14"/>
          <a:stretch/>
        </p:blipFill>
        <p:spPr>
          <a:xfrm>
            <a:off x="166320" y="353160"/>
            <a:ext cx="2694240" cy="1368720"/>
          </a:xfrm>
          <a:prstGeom prst="rect">
            <a:avLst/>
          </a:prstGeom>
          <a:ln>
            <a:noFill/>
          </a:ln>
        </p:spPr>
      </p:pic>
      <p:sp>
        <p:nvSpPr>
          <p:cNvPr id="213" name="PlaceHolder 3"/>
          <p:cNvSpPr>
            <a:spLocks noGrp="1"/>
          </p:cNvSpPr>
          <p:nvPr>
            <p:ph type="title"/>
          </p:nvPr>
        </p:nvSpPr>
        <p:spPr>
          <a:xfrm>
            <a:off x="457200" y="273600"/>
            <a:ext cx="8229240" cy="1144800"/>
          </a:xfrm>
          <a:prstGeom prst="rect">
            <a:avLst/>
          </a:prstGeom>
        </p:spPr>
        <p:txBody>
          <a:bodyPr lIns="0" tIns="0" rIns="0" bIns="0" anchor="ctr">
            <a:noAutofit/>
          </a:bodyPr>
          <a:lstStyle/>
          <a:p>
            <a:r>
              <a:rPr lang="es-ES" sz="1400" b="0" strike="noStrike" spc="-1">
                <a:solidFill>
                  <a:srgbClr val="000000"/>
                </a:solidFill>
                <a:latin typeface="Arial"/>
              </a:rPr>
              <a:t>Pulse para editar el formato del texto de título</a:t>
            </a:r>
          </a:p>
        </p:txBody>
      </p:sp>
      <p:sp>
        <p:nvSpPr>
          <p:cNvPr id="214"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1400" b="0" strike="noStrike" spc="-1">
                <a:solidFill>
                  <a:srgbClr val="000000"/>
                </a:solidFill>
                <a:latin typeface="Arial"/>
              </a:rPr>
              <a:t>Pulse para editar el formato de esquema del texto</a:t>
            </a:r>
          </a:p>
          <a:p>
            <a:pPr marL="864000" lvl="1" indent="-324000">
              <a:spcBef>
                <a:spcPts val="1134"/>
              </a:spcBef>
              <a:buClr>
                <a:srgbClr val="000000"/>
              </a:buClr>
              <a:buSzPct val="75000"/>
              <a:buFont typeface="Symbol" charset="2"/>
              <a:buChar char=""/>
            </a:pPr>
            <a:r>
              <a:rPr lang="es-ES" sz="14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1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14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7.xml"/><Relationship Id="rId5" Type="http://schemas.openxmlformats.org/officeDocument/2006/relationships/image" Target="../media/image4.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7.xml"/><Relationship Id="rId5" Type="http://schemas.openxmlformats.org/officeDocument/2006/relationships/image" Target="../media/image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432000" y="2016000"/>
            <a:ext cx="8178120" cy="331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70000"/>
              </a:lnSpc>
            </a:pPr>
            <a:r>
              <a:rPr lang="es-ES" sz="5400" b="0" strike="noStrike" spc="-1">
                <a:solidFill>
                  <a:srgbClr val="595959"/>
                </a:solidFill>
                <a:latin typeface="Calibri"/>
                <a:ea typeface="Calibri"/>
              </a:rPr>
              <a:t>The social protection system for children in Spain. Measures and resources</a:t>
            </a:r>
            <a:endParaRPr lang="es-ES" sz="5400" b="0" strike="noStrike" spc="-1">
              <a:latin typeface="Arial"/>
            </a:endParaRPr>
          </a:p>
          <a:p>
            <a:pPr algn="ctr">
              <a:lnSpc>
                <a:spcPct val="70000"/>
              </a:lnSpc>
            </a:pPr>
            <a:endParaRPr lang="es-ES" sz="5400" b="0" strike="noStrike" spc="-1">
              <a:latin typeface="Arial"/>
            </a:endParaRPr>
          </a:p>
          <a:p>
            <a:pPr algn="ctr">
              <a:lnSpc>
                <a:spcPct val="70000"/>
              </a:lnSpc>
            </a:pPr>
            <a:r>
              <a:rPr lang="es-ES" sz="2200" b="0" strike="noStrike" spc="-1">
                <a:solidFill>
                  <a:srgbClr val="595959"/>
                </a:solidFill>
                <a:latin typeface="Calibri"/>
                <a:ea typeface="Calibri"/>
              </a:rPr>
              <a:t>María Jesús García Soto</a:t>
            </a:r>
            <a:endParaRPr lang="es-ES" sz="2200" b="0" strike="noStrike" spc="-1">
              <a:latin typeface="Arial"/>
            </a:endParaRPr>
          </a:p>
          <a:p>
            <a:pPr algn="ctr">
              <a:lnSpc>
                <a:spcPct val="70000"/>
              </a:lnSpc>
            </a:pPr>
            <a:r>
              <a:rPr lang="es-ES" sz="2200" b="0" strike="noStrike" spc="-1">
                <a:solidFill>
                  <a:srgbClr val="595959"/>
                </a:solidFill>
                <a:latin typeface="Calibri"/>
                <a:ea typeface="Calibri"/>
              </a:rPr>
              <a:t>Deputy Director of the CIPFP Valle de Elda</a:t>
            </a:r>
            <a:endParaRPr lang="es-ES" sz="2200" b="0" strike="noStrike" spc="-1">
              <a:latin typeface="Arial"/>
            </a:endParaRPr>
          </a:p>
          <a:p>
            <a:pPr algn="ctr">
              <a:lnSpc>
                <a:spcPct val="70000"/>
              </a:lnSpc>
            </a:pPr>
            <a:r>
              <a:rPr lang="es-ES" sz="2200" b="0" strike="noStrike" spc="-1">
                <a:solidFill>
                  <a:srgbClr val="595959"/>
                </a:solidFill>
                <a:latin typeface="Calibri"/>
                <a:ea typeface="Calibri"/>
              </a:rPr>
              <a:t>Spain</a:t>
            </a:r>
            <a:endParaRPr lang="es-ES" sz="2200" b="0" strike="noStrike" spc="-1">
              <a:latin typeface="Arial"/>
            </a:endParaRPr>
          </a:p>
          <a:p>
            <a:pPr algn="ctr">
              <a:lnSpc>
                <a:spcPct val="70000"/>
              </a:lnSpc>
            </a:pPr>
            <a:r>
              <a:rPr lang="es-ES" sz="2200" b="0" strike="noStrike" spc="-1">
                <a:solidFill>
                  <a:srgbClr val="595959"/>
                </a:solidFill>
                <a:latin typeface="Calibri"/>
                <a:ea typeface="Calibri"/>
              </a:rPr>
              <a:t>Moscow 21st November 2019</a:t>
            </a:r>
            <a:endParaRPr lang="es-ES" sz="2200" b="0" strike="noStrike" spc="-1">
              <a:latin typeface="Arial"/>
            </a:endParaRPr>
          </a:p>
        </p:txBody>
      </p:sp>
      <p:pic>
        <p:nvPicPr>
          <p:cNvPr id="258" name="Google Shape;290;p66"/>
          <p:cNvPicPr/>
          <p:nvPr/>
        </p:nvPicPr>
        <p:blipFill>
          <a:blip r:embed="rId3"/>
          <a:stretch/>
        </p:blipFill>
        <p:spPr>
          <a:xfrm>
            <a:off x="942840" y="6025320"/>
            <a:ext cx="7156800" cy="808560"/>
          </a:xfrm>
          <a:prstGeom prst="rect">
            <a:avLst/>
          </a:prstGeom>
          <a:ln>
            <a:noFill/>
          </a:ln>
        </p:spPr>
      </p:pic>
      <p:pic>
        <p:nvPicPr>
          <p:cNvPr id="259" name="Google Shape;291;p66"/>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2579400" y="1267560"/>
            <a:ext cx="4178520" cy="11592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s-ES" sz="4000" b="0" strike="noStrike" spc="-1">
                <a:solidFill>
                  <a:srgbClr val="000000"/>
                </a:solidFill>
                <a:latin typeface="Arial"/>
                <a:ea typeface="Arial"/>
              </a:rPr>
              <a:t>Protection System</a:t>
            </a:r>
            <a:endParaRPr lang="es-ES" sz="4000" b="0" strike="noStrike" spc="-1">
              <a:latin typeface="Arial"/>
            </a:endParaRPr>
          </a:p>
        </p:txBody>
      </p:sp>
      <p:sp>
        <p:nvSpPr>
          <p:cNvPr id="310" name="CustomShape 2"/>
          <p:cNvSpPr/>
          <p:nvPr/>
        </p:nvSpPr>
        <p:spPr>
          <a:xfrm>
            <a:off x="401040" y="2185560"/>
            <a:ext cx="8132760" cy="3847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marL="457200">
              <a:lnSpc>
                <a:spcPct val="90000"/>
              </a:lnSpc>
            </a:pPr>
            <a:endParaRPr lang="es-ES" sz="1800" b="0" strike="noStrike" spc="-1">
              <a:latin typeface="Arial"/>
            </a:endParaRPr>
          </a:p>
          <a:p>
            <a:pPr marL="457200">
              <a:lnSpc>
                <a:spcPct val="100000"/>
              </a:lnSpc>
              <a:spcBef>
                <a:spcPts val="499"/>
              </a:spcBef>
            </a:pPr>
            <a:endParaRPr lang="es-ES" sz="1800" b="0" strike="noStrike" spc="-1">
              <a:latin typeface="Arial"/>
            </a:endParaRPr>
          </a:p>
          <a:p>
            <a:pPr marL="457200">
              <a:lnSpc>
                <a:spcPct val="100000"/>
              </a:lnSpc>
              <a:spcBef>
                <a:spcPts val="499"/>
              </a:spcBef>
            </a:pPr>
            <a:endParaRPr lang="es-ES" sz="1800" b="0" strike="noStrike" spc="-1">
              <a:latin typeface="Arial"/>
            </a:endParaRPr>
          </a:p>
        </p:txBody>
      </p:sp>
      <p:grpSp>
        <p:nvGrpSpPr>
          <p:cNvPr id="311" name="Group 3"/>
          <p:cNvGrpSpPr/>
          <p:nvPr/>
        </p:nvGrpSpPr>
        <p:grpSpPr>
          <a:xfrm>
            <a:off x="4303440" y="2336400"/>
            <a:ext cx="3509280" cy="3022560"/>
            <a:chOff x="4303440" y="2336400"/>
            <a:chExt cx="3509280" cy="3022560"/>
          </a:xfrm>
        </p:grpSpPr>
        <p:sp>
          <p:nvSpPr>
            <p:cNvPr id="312" name="CustomShape 4"/>
            <p:cNvSpPr/>
            <p:nvPr/>
          </p:nvSpPr>
          <p:spPr>
            <a:xfrm>
              <a:off x="4303440" y="2336400"/>
              <a:ext cx="3509280" cy="3022560"/>
            </a:xfrm>
            <a:prstGeom prst="ellipse">
              <a:avLst/>
            </a:prstGeom>
            <a:solidFill>
              <a:srgbClr val="0E9453"/>
            </a:solidFill>
            <a:ln w="28440">
              <a:solidFill>
                <a:srgbClr val="65F0AD"/>
              </a:solidFill>
              <a:round/>
            </a:ln>
          </p:spPr>
          <p:style>
            <a:lnRef idx="0">
              <a:scrgbClr r="0" g="0" b="0"/>
            </a:lnRef>
            <a:fillRef idx="0">
              <a:scrgbClr r="0" g="0" b="0"/>
            </a:fillRef>
            <a:effectRef idx="0">
              <a:scrgbClr r="0" g="0" b="0"/>
            </a:effectRef>
            <a:fontRef idx="minor"/>
          </p:style>
        </p:sp>
        <p:sp>
          <p:nvSpPr>
            <p:cNvPr id="313" name="CustomShape 5"/>
            <p:cNvSpPr/>
            <p:nvPr/>
          </p:nvSpPr>
          <p:spPr>
            <a:xfrm>
              <a:off x="4853160" y="3681360"/>
              <a:ext cx="2823480" cy="84888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15000"/>
                </a:lnSpc>
              </a:pPr>
              <a:r>
                <a:rPr lang="es-ES" sz="3000" b="0" strike="noStrike" spc="-1">
                  <a:solidFill>
                    <a:srgbClr val="FFFFFF"/>
                  </a:solidFill>
                  <a:latin typeface="Roboto"/>
                  <a:ea typeface="Roboto"/>
                </a:rPr>
                <a:t>Helplesness situation</a:t>
              </a:r>
              <a:endParaRPr lang="es-ES" sz="3000" b="0" strike="noStrike" spc="-1">
                <a:latin typeface="Arial"/>
              </a:endParaRPr>
            </a:p>
          </p:txBody>
        </p:sp>
      </p:grpSp>
      <p:grpSp>
        <p:nvGrpSpPr>
          <p:cNvPr id="314" name="Group 6"/>
          <p:cNvGrpSpPr/>
          <p:nvPr/>
        </p:nvGrpSpPr>
        <p:grpSpPr>
          <a:xfrm>
            <a:off x="1311480" y="2186640"/>
            <a:ext cx="3546360" cy="3172320"/>
            <a:chOff x="1311480" y="2186640"/>
            <a:chExt cx="3546360" cy="3172320"/>
          </a:xfrm>
        </p:grpSpPr>
        <p:sp>
          <p:nvSpPr>
            <p:cNvPr id="315" name="CustomShape 7"/>
            <p:cNvSpPr/>
            <p:nvPr/>
          </p:nvSpPr>
          <p:spPr>
            <a:xfrm>
              <a:off x="1311480" y="2186640"/>
              <a:ext cx="3546360" cy="3172320"/>
            </a:xfrm>
            <a:prstGeom prst="ellipse">
              <a:avLst/>
            </a:prstGeom>
            <a:solidFill>
              <a:srgbClr val="0B7743"/>
            </a:solidFill>
            <a:ln w="28440">
              <a:solidFill>
                <a:srgbClr val="65F0AD"/>
              </a:solidFill>
              <a:round/>
            </a:ln>
          </p:spPr>
          <p:style>
            <a:lnRef idx="0">
              <a:scrgbClr r="0" g="0" b="0"/>
            </a:lnRef>
            <a:fillRef idx="0">
              <a:scrgbClr r="0" g="0" b="0"/>
            </a:fillRef>
            <a:effectRef idx="0">
              <a:scrgbClr r="0" g="0" b="0"/>
            </a:effectRef>
            <a:fontRef idx="minor"/>
          </p:style>
        </p:sp>
        <p:sp>
          <p:nvSpPr>
            <p:cNvPr id="316" name="CustomShape 8"/>
            <p:cNvSpPr/>
            <p:nvPr/>
          </p:nvSpPr>
          <p:spPr>
            <a:xfrm>
              <a:off x="1685160" y="3402000"/>
              <a:ext cx="2799360" cy="891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15000"/>
                </a:lnSpc>
              </a:pPr>
              <a:r>
                <a:rPr lang="es-ES" sz="3000" b="0" strike="noStrike" spc="-1">
                  <a:solidFill>
                    <a:srgbClr val="FFFFFF"/>
                  </a:solidFill>
                  <a:latin typeface="Roboto"/>
                  <a:ea typeface="Roboto"/>
                </a:rPr>
                <a:t>Risk situation</a:t>
              </a:r>
              <a:endParaRPr lang="es-ES" sz="3000" b="0" strike="noStrike" spc="-1">
                <a:latin typeface="Arial"/>
              </a:endParaRPr>
            </a:p>
          </p:txBody>
        </p:sp>
      </p:grpSp>
      <p:sp>
        <p:nvSpPr>
          <p:cNvPr id="317" name="CustomShape 9"/>
          <p:cNvSpPr/>
          <p:nvPr/>
        </p:nvSpPr>
        <p:spPr>
          <a:xfrm>
            <a:off x="401040" y="5360040"/>
            <a:ext cx="2836800" cy="89100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15000"/>
              </a:lnSpc>
            </a:pPr>
            <a:r>
              <a:rPr lang="es-ES" sz="3000" b="0" strike="noStrike" spc="-1">
                <a:solidFill>
                  <a:srgbClr val="000000"/>
                </a:solidFill>
                <a:latin typeface="Roboto"/>
                <a:ea typeface="Roboto"/>
              </a:rPr>
              <a:t>Municipal Social Services</a:t>
            </a:r>
            <a:endParaRPr lang="es-ES" sz="3000" b="0" strike="noStrike" spc="-1">
              <a:latin typeface="Arial"/>
            </a:endParaRPr>
          </a:p>
        </p:txBody>
      </p:sp>
      <p:sp>
        <p:nvSpPr>
          <p:cNvPr id="318" name="CustomShape 10"/>
          <p:cNvSpPr/>
          <p:nvPr/>
        </p:nvSpPr>
        <p:spPr>
          <a:xfrm>
            <a:off x="4414680" y="5378040"/>
            <a:ext cx="5009040" cy="855360"/>
          </a:xfrm>
          <a:prstGeom prst="rect">
            <a:avLst/>
          </a:prstGeom>
          <a:no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ES" sz="3000" b="0" strike="noStrike" spc="-1">
                <a:solidFill>
                  <a:srgbClr val="000000"/>
                </a:solidFill>
                <a:latin typeface="Arial"/>
                <a:ea typeface="Arial"/>
              </a:rPr>
              <a:t>Specialized social services of the autonomous communities</a:t>
            </a:r>
            <a:endParaRPr lang="es-ES" sz="3000" b="0" strike="noStrike" spc="-1">
              <a:latin typeface="Arial"/>
            </a:endParaRPr>
          </a:p>
        </p:txBody>
      </p:sp>
      <p:pic>
        <p:nvPicPr>
          <p:cNvPr id="319" name="Google Shape;400;p75"/>
          <p:cNvPicPr/>
          <p:nvPr/>
        </p:nvPicPr>
        <p:blipFill>
          <a:blip r:embed="rId2"/>
          <a:stretch/>
        </p:blipFill>
        <p:spPr>
          <a:xfrm>
            <a:off x="6899040" y="508680"/>
            <a:ext cx="2011320" cy="99108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3237480" y="452520"/>
            <a:ext cx="5568480" cy="11592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90000"/>
              </a:lnSpc>
            </a:pPr>
            <a:r>
              <a:rPr lang="es-ES" sz="4000" b="0" strike="noStrike" spc="-1">
                <a:solidFill>
                  <a:srgbClr val="000000"/>
                </a:solidFill>
                <a:latin typeface="Arial"/>
                <a:ea typeface="Arial"/>
              </a:rPr>
              <a:t>Protection System</a:t>
            </a:r>
            <a:endParaRPr lang="es-ES" sz="4000" b="0" strike="noStrike" spc="-1">
              <a:latin typeface="Arial"/>
            </a:endParaRPr>
          </a:p>
        </p:txBody>
      </p:sp>
      <p:pic>
        <p:nvPicPr>
          <p:cNvPr id="321" name="Google Shape;406;p76"/>
          <p:cNvPicPr/>
          <p:nvPr/>
        </p:nvPicPr>
        <p:blipFill>
          <a:blip r:embed="rId2"/>
          <a:stretch/>
        </p:blipFill>
        <p:spPr>
          <a:xfrm>
            <a:off x="-12240" y="1369800"/>
            <a:ext cx="8812080" cy="5320080"/>
          </a:xfrm>
          <a:prstGeom prst="rect">
            <a:avLst/>
          </a:prstGeom>
          <a:ln>
            <a:noFill/>
          </a:ln>
        </p:spPr>
      </p:pic>
      <p:sp>
        <p:nvSpPr>
          <p:cNvPr id="322" name="CustomShape 2"/>
          <p:cNvSpPr/>
          <p:nvPr/>
        </p:nvSpPr>
        <p:spPr>
          <a:xfrm>
            <a:off x="958320" y="1481040"/>
            <a:ext cx="6674760" cy="517320"/>
          </a:xfrm>
          <a:prstGeom prst="rect">
            <a:avLst/>
          </a:prstGeom>
          <a:solidFill>
            <a:srgbClr val="93C47D"/>
          </a:solid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es-ES" sz="2400" b="0" strike="noStrike" spc="-1">
                <a:solidFill>
                  <a:srgbClr val="000000"/>
                </a:solidFill>
                <a:latin typeface="Arial"/>
                <a:ea typeface="Arial"/>
              </a:rPr>
              <a:t>                   Children under 18 years</a:t>
            </a:r>
            <a:endParaRPr lang="es-ES" sz="2400" b="0" strike="noStrike" spc="-1">
              <a:latin typeface="Arial"/>
            </a:endParaRPr>
          </a:p>
        </p:txBody>
      </p:sp>
      <p:sp>
        <p:nvSpPr>
          <p:cNvPr id="323" name="CustomShape 3"/>
          <p:cNvSpPr/>
          <p:nvPr/>
        </p:nvSpPr>
        <p:spPr>
          <a:xfrm>
            <a:off x="4048560" y="2444040"/>
            <a:ext cx="1585080" cy="4838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ctr">
              <a:lnSpc>
                <a:spcPct val="100000"/>
              </a:lnSpc>
            </a:pPr>
            <a:r>
              <a:rPr lang="es-ES" sz="1400" b="0" strike="noStrike" spc="-1">
                <a:solidFill>
                  <a:srgbClr val="000000"/>
                </a:solidFill>
                <a:latin typeface="Arial"/>
                <a:ea typeface="Arial"/>
              </a:rPr>
              <a:t>Severe Situation of Desprotection</a:t>
            </a:r>
            <a:endParaRPr lang="es-ES" sz="1400" b="0" strike="noStrike" spc="-1">
              <a:latin typeface="Arial"/>
            </a:endParaRPr>
          </a:p>
        </p:txBody>
      </p:sp>
      <p:sp>
        <p:nvSpPr>
          <p:cNvPr id="324" name="CustomShape 4"/>
          <p:cNvSpPr/>
          <p:nvPr/>
        </p:nvSpPr>
        <p:spPr>
          <a:xfrm>
            <a:off x="6945120" y="2459160"/>
            <a:ext cx="1563840" cy="5173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91440" rIns="90000" bIns="91440">
            <a:noAutofit/>
          </a:bodyPr>
          <a:lstStyle/>
          <a:p>
            <a:pPr algn="ctr">
              <a:lnSpc>
                <a:spcPct val="100000"/>
              </a:lnSpc>
            </a:pPr>
            <a:r>
              <a:rPr lang="es-ES" sz="1400" b="0" strike="noStrike" spc="-1">
                <a:solidFill>
                  <a:srgbClr val="000000"/>
                </a:solidFill>
                <a:latin typeface="Arial"/>
                <a:ea typeface="Arial"/>
              </a:rPr>
              <a:t>Judicial measures</a:t>
            </a:r>
            <a:endParaRPr lang="es-ES" sz="1400" b="0" strike="noStrike" spc="-1">
              <a:latin typeface="Arial"/>
            </a:endParaRPr>
          </a:p>
        </p:txBody>
      </p:sp>
      <p:sp>
        <p:nvSpPr>
          <p:cNvPr id="325" name="CustomShape 5"/>
          <p:cNvSpPr/>
          <p:nvPr/>
        </p:nvSpPr>
        <p:spPr>
          <a:xfrm>
            <a:off x="109080" y="2530440"/>
            <a:ext cx="1223280" cy="363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1400" b="0" strike="noStrike" spc="-1">
                <a:solidFill>
                  <a:srgbClr val="000000"/>
                </a:solidFill>
                <a:latin typeface="Arial"/>
                <a:ea typeface="Arial"/>
              </a:rPr>
              <a:t>Risk Situation</a:t>
            </a:r>
            <a:endParaRPr lang="es-ES" sz="1400" b="0" strike="noStrike" spc="-1">
              <a:latin typeface="Arial"/>
            </a:endParaRPr>
          </a:p>
        </p:txBody>
      </p:sp>
      <p:sp>
        <p:nvSpPr>
          <p:cNvPr id="326" name="CustomShape 6"/>
          <p:cNvSpPr/>
          <p:nvPr/>
        </p:nvSpPr>
        <p:spPr>
          <a:xfrm>
            <a:off x="1523880" y="2456280"/>
            <a:ext cx="1213200" cy="51660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1400" b="0" strike="noStrike" spc="-1">
                <a:solidFill>
                  <a:srgbClr val="000000"/>
                </a:solidFill>
                <a:latin typeface="Arial"/>
                <a:ea typeface="Arial"/>
              </a:rPr>
              <a:t>Slight lack of protection</a:t>
            </a:r>
            <a:endParaRPr lang="es-ES" sz="1400" b="0" strike="noStrike" spc="-1">
              <a:latin typeface="Arial"/>
            </a:endParaRPr>
          </a:p>
        </p:txBody>
      </p:sp>
      <p:sp>
        <p:nvSpPr>
          <p:cNvPr id="327" name="CustomShape 7"/>
          <p:cNvSpPr/>
          <p:nvPr/>
        </p:nvSpPr>
        <p:spPr>
          <a:xfrm>
            <a:off x="2520720" y="3447360"/>
            <a:ext cx="1872720" cy="516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000000"/>
                </a:solidFill>
                <a:latin typeface="Arial"/>
                <a:ea typeface="Arial"/>
              </a:rPr>
              <a:t>without separation from the family</a:t>
            </a:r>
            <a:endParaRPr lang="es-ES" sz="1400" b="0" strike="noStrike" spc="-1">
              <a:latin typeface="Arial"/>
            </a:endParaRPr>
          </a:p>
        </p:txBody>
      </p:sp>
      <p:sp>
        <p:nvSpPr>
          <p:cNvPr id="328" name="CustomShape 8"/>
          <p:cNvSpPr/>
          <p:nvPr/>
        </p:nvSpPr>
        <p:spPr>
          <a:xfrm>
            <a:off x="4992120" y="3534120"/>
            <a:ext cx="2021040" cy="5166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ES" sz="1400" b="0" strike="noStrike" spc="-1">
                <a:solidFill>
                  <a:srgbClr val="000000"/>
                </a:solidFill>
                <a:latin typeface="Arial"/>
                <a:ea typeface="Arial"/>
              </a:rPr>
              <a:t>with separation from the family</a:t>
            </a:r>
            <a:endParaRPr lang="es-ES" sz="1400" b="0" strike="noStrike" spc="-1">
              <a:latin typeface="Arial"/>
            </a:endParaRPr>
          </a:p>
        </p:txBody>
      </p:sp>
      <p:sp>
        <p:nvSpPr>
          <p:cNvPr id="329" name="CustomShape 9"/>
          <p:cNvSpPr/>
          <p:nvPr/>
        </p:nvSpPr>
        <p:spPr>
          <a:xfrm>
            <a:off x="2520720" y="4355280"/>
            <a:ext cx="1766520" cy="516600"/>
          </a:xfrm>
          <a:prstGeom prst="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1400" b="0" strike="noStrike" spc="-1">
                <a:solidFill>
                  <a:srgbClr val="000000"/>
                </a:solidFill>
                <a:latin typeface="Arial"/>
                <a:ea typeface="Arial"/>
              </a:rPr>
              <a:t>Risk of helplessness</a:t>
            </a:r>
            <a:endParaRPr lang="es-ES" sz="1400" b="0" strike="noStrike" spc="-1">
              <a:latin typeface="Arial"/>
            </a:endParaRPr>
          </a:p>
        </p:txBody>
      </p:sp>
      <p:sp>
        <p:nvSpPr>
          <p:cNvPr id="330" name="CustomShape 10"/>
          <p:cNvSpPr/>
          <p:nvPr/>
        </p:nvSpPr>
        <p:spPr>
          <a:xfrm>
            <a:off x="2528640" y="5157720"/>
            <a:ext cx="1766520" cy="516600"/>
          </a:xfrm>
          <a:prstGeom prst="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1400" b="0" strike="noStrike" spc="-1">
                <a:solidFill>
                  <a:srgbClr val="000000"/>
                </a:solidFill>
                <a:latin typeface="Arial"/>
                <a:ea typeface="Arial"/>
              </a:rPr>
              <a:t>Declaration of risk</a:t>
            </a:r>
            <a:endParaRPr lang="es-ES" sz="1400" b="0" strike="noStrike" spc="-1">
              <a:latin typeface="Arial"/>
            </a:endParaRPr>
          </a:p>
          <a:p>
            <a:pPr algn="ctr">
              <a:lnSpc>
                <a:spcPct val="100000"/>
              </a:lnSpc>
            </a:pPr>
            <a:endParaRPr lang="es-ES" sz="1400" b="0" strike="noStrike" spc="-1">
              <a:latin typeface="Arial"/>
            </a:endParaRPr>
          </a:p>
        </p:txBody>
      </p:sp>
      <p:sp>
        <p:nvSpPr>
          <p:cNvPr id="331" name="CustomShape 11"/>
          <p:cNvSpPr/>
          <p:nvPr/>
        </p:nvSpPr>
        <p:spPr>
          <a:xfrm>
            <a:off x="4572000" y="5157720"/>
            <a:ext cx="2804760" cy="516600"/>
          </a:xfrm>
          <a:prstGeom prst="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1400" b="0" strike="noStrike" spc="-1">
                <a:solidFill>
                  <a:srgbClr val="000000"/>
                </a:solidFill>
                <a:latin typeface="Arial"/>
                <a:ea typeface="Arial"/>
              </a:rPr>
              <a:t>Helplessness declaration</a:t>
            </a:r>
            <a:endParaRPr lang="es-ES" sz="1400" b="0" strike="noStrike" spc="-1">
              <a:latin typeface="Arial"/>
            </a:endParaRPr>
          </a:p>
          <a:p>
            <a:pPr algn="ctr">
              <a:lnSpc>
                <a:spcPct val="100000"/>
              </a:lnSpc>
            </a:pPr>
            <a:endParaRPr lang="es-ES" sz="1400" b="0" strike="noStrike" spc="-1">
              <a:latin typeface="Arial"/>
            </a:endParaRPr>
          </a:p>
        </p:txBody>
      </p:sp>
      <p:sp>
        <p:nvSpPr>
          <p:cNvPr id="332" name="CustomShape 12"/>
          <p:cNvSpPr/>
          <p:nvPr/>
        </p:nvSpPr>
        <p:spPr>
          <a:xfrm>
            <a:off x="4572000" y="5157720"/>
            <a:ext cx="1766520" cy="516600"/>
          </a:xfrm>
          <a:prstGeom prst="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1400" b="0" strike="noStrike" spc="-1">
                <a:solidFill>
                  <a:srgbClr val="000000"/>
                </a:solidFill>
                <a:latin typeface="Arial"/>
                <a:ea typeface="Arial"/>
              </a:rPr>
              <a:t>Risk of helplessness</a:t>
            </a:r>
            <a:endParaRPr lang="es-ES" sz="1400" b="0" strike="noStrike" spc="-1">
              <a:latin typeface="Arial"/>
            </a:endParaRPr>
          </a:p>
        </p:txBody>
      </p:sp>
      <p:sp>
        <p:nvSpPr>
          <p:cNvPr id="333" name="CustomShape 13"/>
          <p:cNvSpPr/>
          <p:nvPr/>
        </p:nvSpPr>
        <p:spPr>
          <a:xfrm>
            <a:off x="453240" y="6127920"/>
            <a:ext cx="1943280" cy="303480"/>
          </a:xfrm>
          <a:prstGeom prst="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1400" b="0" strike="noStrike" spc="-1">
                <a:solidFill>
                  <a:srgbClr val="000000"/>
                </a:solidFill>
                <a:latin typeface="Arial"/>
                <a:ea typeface="Arial"/>
              </a:rPr>
              <a:t>Base Social services</a:t>
            </a:r>
            <a:endParaRPr lang="es-ES" sz="1400" b="0" strike="noStrike" spc="-1">
              <a:latin typeface="Arial"/>
            </a:endParaRPr>
          </a:p>
        </p:txBody>
      </p:sp>
      <p:sp>
        <p:nvSpPr>
          <p:cNvPr id="334" name="CustomShape 14"/>
          <p:cNvSpPr/>
          <p:nvPr/>
        </p:nvSpPr>
        <p:spPr>
          <a:xfrm>
            <a:off x="3869280" y="6108120"/>
            <a:ext cx="1943280" cy="516600"/>
          </a:xfrm>
          <a:prstGeom prst="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1400" b="0" strike="noStrike" spc="-1">
                <a:solidFill>
                  <a:srgbClr val="000000"/>
                </a:solidFill>
                <a:latin typeface="Arial"/>
                <a:ea typeface="Arial"/>
              </a:rPr>
              <a:t>Specialized Social services</a:t>
            </a:r>
            <a:endParaRPr lang="es-ES" sz="1400" b="0" strike="noStrike" spc="-1">
              <a:latin typeface="Arial"/>
            </a:endParaRPr>
          </a:p>
        </p:txBody>
      </p:sp>
      <p:sp>
        <p:nvSpPr>
          <p:cNvPr id="335" name="CustomShape 15"/>
          <p:cNvSpPr/>
          <p:nvPr/>
        </p:nvSpPr>
        <p:spPr>
          <a:xfrm>
            <a:off x="6620760" y="6132240"/>
            <a:ext cx="1943280" cy="516600"/>
          </a:xfrm>
          <a:prstGeom prst="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s-ES" sz="1400" b="0" strike="noStrike" spc="-1">
                <a:solidFill>
                  <a:srgbClr val="000000"/>
                </a:solidFill>
                <a:latin typeface="Arial"/>
                <a:ea typeface="Arial"/>
              </a:rPr>
              <a:t>Judicial services</a:t>
            </a:r>
            <a:endParaRPr lang="es-ES" sz="1400" b="0" strike="noStrike" spc="-1">
              <a:latin typeface="Arial"/>
            </a:endParaRPr>
          </a:p>
          <a:p>
            <a:pPr algn="ctr">
              <a:lnSpc>
                <a:spcPct val="100000"/>
              </a:lnSpc>
            </a:pPr>
            <a:endParaRPr lang="es-ES" sz="14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ustomShape 1"/>
          <p:cNvSpPr/>
          <p:nvPr/>
        </p:nvSpPr>
        <p:spPr>
          <a:xfrm>
            <a:off x="1008000" y="120708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GENERAL MEASURES</a:t>
            </a:r>
            <a:endParaRPr lang="es-ES" sz="4400" b="0" strike="noStrike" spc="-1">
              <a:latin typeface="Arial"/>
            </a:endParaRPr>
          </a:p>
        </p:txBody>
      </p:sp>
      <p:sp>
        <p:nvSpPr>
          <p:cNvPr id="337" name="CustomShape 2"/>
          <p:cNvSpPr/>
          <p:nvPr/>
        </p:nvSpPr>
        <p:spPr>
          <a:xfrm>
            <a:off x="720000" y="2128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s-ES" sz="3200" b="0" strike="noStrike" spc="-1">
                <a:solidFill>
                  <a:srgbClr val="000000"/>
                </a:solidFill>
                <a:latin typeface="Calibri"/>
                <a:ea typeface="Calibri"/>
              </a:rPr>
              <a:t>- Family help or support in risk situations.</a:t>
            </a:r>
            <a:endParaRPr lang="es-ES" sz="3200" b="0" strike="noStrike" spc="-1">
              <a:latin typeface="Arial"/>
            </a:endParaRPr>
          </a:p>
          <a:p>
            <a:pPr algn="just">
              <a:lnSpc>
                <a:spcPct val="100000"/>
              </a:lnSpc>
            </a:pPr>
            <a:r>
              <a:rPr lang="es-ES" sz="3200" b="0" strike="noStrike" spc="-1">
                <a:solidFill>
                  <a:srgbClr val="000000"/>
                </a:solidFill>
                <a:latin typeface="Calibri"/>
                <a:ea typeface="Calibri"/>
              </a:rPr>
              <a:t>-The assumption of guardianship by the ministry of the law, prior declaration of the situation of abandonment of the child.</a:t>
            </a:r>
            <a:endParaRPr lang="es-ES" sz="3200" b="0" strike="noStrike" spc="-1">
              <a:latin typeface="Arial"/>
            </a:endParaRPr>
          </a:p>
          <a:p>
            <a:pPr algn="just">
              <a:lnSpc>
                <a:spcPct val="100000"/>
              </a:lnSpc>
            </a:pPr>
            <a:r>
              <a:rPr lang="es-ES" sz="3200" b="0" strike="noStrike" spc="-1">
                <a:solidFill>
                  <a:srgbClr val="000000"/>
                </a:solidFill>
                <a:latin typeface="Calibri"/>
                <a:ea typeface="Calibri"/>
              </a:rPr>
              <a:t>- The guard.</a:t>
            </a:r>
            <a:endParaRPr lang="es-ES" sz="3200" b="0" strike="noStrike" spc="-1">
              <a:latin typeface="Arial"/>
            </a:endParaRPr>
          </a:p>
          <a:p>
            <a:pPr algn="just">
              <a:lnSpc>
                <a:spcPct val="100000"/>
              </a:lnSpc>
            </a:pPr>
            <a:r>
              <a:rPr lang="es-ES" sz="3200" b="0" strike="noStrike" spc="-1">
                <a:solidFill>
                  <a:srgbClr val="000000"/>
                </a:solidFill>
                <a:latin typeface="Calibri"/>
                <a:ea typeface="Calibri"/>
              </a:rPr>
              <a:t>- The foster care.</a:t>
            </a:r>
            <a:endParaRPr lang="es-ES" sz="3200" b="0" strike="noStrike" spc="-1">
              <a:latin typeface="Arial"/>
            </a:endParaRPr>
          </a:p>
          <a:p>
            <a:pPr algn="just">
              <a:lnSpc>
                <a:spcPct val="100000"/>
              </a:lnSpc>
            </a:pPr>
            <a:r>
              <a:rPr lang="es-ES" sz="3200" b="0" strike="noStrike" spc="-1">
                <a:solidFill>
                  <a:srgbClr val="000000"/>
                </a:solidFill>
                <a:latin typeface="Calibri"/>
                <a:ea typeface="Calibri"/>
              </a:rPr>
              <a:t>- The residential care.</a:t>
            </a:r>
            <a:endParaRPr lang="es-ES" sz="3200" b="0" strike="noStrike" spc="-1">
              <a:latin typeface="Arial"/>
            </a:endParaRPr>
          </a:p>
          <a:p>
            <a:pPr algn="just">
              <a:lnSpc>
                <a:spcPct val="100000"/>
              </a:lnSpc>
            </a:pPr>
            <a:r>
              <a:rPr lang="es-ES" sz="3200" b="0" strike="noStrike" spc="-1">
                <a:solidFill>
                  <a:srgbClr val="000000"/>
                </a:solidFill>
                <a:latin typeface="Calibri"/>
                <a:ea typeface="Calibri"/>
              </a:rPr>
              <a:t>- The adoption</a:t>
            </a:r>
            <a:endParaRPr lang="es-ES" sz="3200" b="0" strike="noStrike" spc="-1">
              <a:latin typeface="Arial"/>
            </a:endParaRPr>
          </a:p>
          <a:p>
            <a:pPr marL="457200">
              <a:lnSpc>
                <a:spcPct val="100000"/>
              </a:lnSpc>
            </a:pPr>
            <a:endParaRPr lang="es-ES" sz="3200" b="0" strike="noStrike" spc="-1">
              <a:latin typeface="Arial"/>
            </a:endParaRPr>
          </a:p>
          <a:p>
            <a:pPr marL="457200">
              <a:lnSpc>
                <a:spcPct val="100000"/>
              </a:lnSpc>
            </a:pPr>
            <a:endParaRPr lang="es-ES" sz="3200" b="0" strike="noStrike" spc="-1">
              <a:latin typeface="Arial"/>
            </a:endParaRPr>
          </a:p>
        </p:txBody>
      </p:sp>
      <p:pic>
        <p:nvPicPr>
          <p:cNvPr id="338" name="Google Shape;419;p77"/>
          <p:cNvPicPr/>
          <p:nvPr/>
        </p:nvPicPr>
        <p:blipFill>
          <a:blip r:embed="rId3"/>
          <a:stretch/>
        </p:blipFill>
        <p:spPr>
          <a:xfrm>
            <a:off x="942840" y="6025320"/>
            <a:ext cx="7156800" cy="808560"/>
          </a:xfrm>
          <a:prstGeom prst="rect">
            <a:avLst/>
          </a:prstGeom>
          <a:ln>
            <a:noFill/>
          </a:ln>
        </p:spPr>
      </p:pic>
      <p:pic>
        <p:nvPicPr>
          <p:cNvPr id="339" name="Google Shape;420;p77"/>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CustomShape 1"/>
          <p:cNvSpPr/>
          <p:nvPr/>
        </p:nvSpPr>
        <p:spPr>
          <a:xfrm>
            <a:off x="1531800" y="1207080"/>
            <a:ext cx="6262560" cy="113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RISK SITUATION</a:t>
            </a:r>
            <a:endParaRPr lang="es-ES" sz="4400" b="0" strike="noStrike" spc="-1">
              <a:latin typeface="Arial"/>
            </a:endParaRPr>
          </a:p>
        </p:txBody>
      </p:sp>
      <p:sp>
        <p:nvSpPr>
          <p:cNvPr id="341" name="CustomShape 2"/>
          <p:cNvSpPr/>
          <p:nvPr/>
        </p:nvSpPr>
        <p:spPr>
          <a:xfrm>
            <a:off x="1296000" y="1656000"/>
            <a:ext cx="6918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nSpc>
                <a:spcPct val="100000"/>
              </a:lnSpc>
            </a:pPr>
            <a:endParaRPr lang="es-ES" sz="1800" b="0" strike="noStrike" spc="-1">
              <a:latin typeface="Arial"/>
            </a:endParaRPr>
          </a:p>
          <a:p>
            <a:pPr marL="457200" indent="-430200">
              <a:lnSpc>
                <a:spcPct val="100000"/>
              </a:lnSpc>
              <a:buClr>
                <a:srgbClr val="000000"/>
              </a:buClr>
              <a:buFont typeface="Calibri"/>
              <a:buChar char="●"/>
            </a:pPr>
            <a:r>
              <a:rPr lang="es-ES" sz="3200" b="0" strike="noStrike" spc="-1">
                <a:solidFill>
                  <a:srgbClr val="000000"/>
                </a:solidFill>
                <a:latin typeface="Calibri"/>
                <a:ea typeface="Calibri"/>
              </a:rPr>
              <a:t>The damage that affects the child does not reach enough severity to justify their separation form family</a:t>
            </a:r>
            <a:endParaRPr lang="es-ES" sz="3200" b="0" strike="noStrike" spc="-1">
              <a:latin typeface="Arial"/>
            </a:endParaRPr>
          </a:p>
          <a:p>
            <a:pPr marL="457200" indent="-430200">
              <a:lnSpc>
                <a:spcPct val="100000"/>
              </a:lnSpc>
              <a:buClr>
                <a:srgbClr val="000000"/>
              </a:buClr>
              <a:buFont typeface="Calibri"/>
              <a:buChar char="●"/>
            </a:pPr>
            <a:r>
              <a:rPr lang="es-ES" sz="3200" b="0" strike="noStrike" spc="-1">
                <a:solidFill>
                  <a:srgbClr val="000000"/>
                </a:solidFill>
                <a:latin typeface="Calibri"/>
                <a:ea typeface="Calibri"/>
              </a:rPr>
              <a:t>The assesment, intervention and execution of measures is a municipal competence</a:t>
            </a:r>
            <a:endParaRPr lang="es-ES" sz="3200" b="0" strike="noStrike" spc="-1">
              <a:latin typeface="Arial"/>
            </a:endParaRPr>
          </a:p>
          <a:p>
            <a:pPr marL="457200">
              <a:lnSpc>
                <a:spcPct val="100000"/>
              </a:lnSpc>
            </a:pPr>
            <a:endParaRPr lang="es-ES" sz="3200" b="0" strike="noStrike" spc="-1">
              <a:latin typeface="Arial"/>
            </a:endParaRPr>
          </a:p>
          <a:p>
            <a:pPr marL="457200">
              <a:lnSpc>
                <a:spcPct val="100000"/>
              </a:lnSpc>
            </a:pPr>
            <a:endParaRPr lang="es-ES" sz="3200" b="0" strike="noStrike" spc="-1">
              <a:latin typeface="Arial"/>
            </a:endParaRPr>
          </a:p>
        </p:txBody>
      </p:sp>
      <p:pic>
        <p:nvPicPr>
          <p:cNvPr id="342" name="Google Shape;429;p78"/>
          <p:cNvPicPr/>
          <p:nvPr/>
        </p:nvPicPr>
        <p:blipFill>
          <a:blip r:embed="rId3"/>
          <a:stretch/>
        </p:blipFill>
        <p:spPr>
          <a:xfrm>
            <a:off x="942840" y="6025320"/>
            <a:ext cx="7156800" cy="808560"/>
          </a:xfrm>
          <a:prstGeom prst="rect">
            <a:avLst/>
          </a:prstGeom>
          <a:ln>
            <a:noFill/>
          </a:ln>
        </p:spPr>
      </p:pic>
      <p:pic>
        <p:nvPicPr>
          <p:cNvPr id="343" name="Google Shape;430;p78"/>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CustomShape 1"/>
          <p:cNvSpPr/>
          <p:nvPr/>
        </p:nvSpPr>
        <p:spPr>
          <a:xfrm>
            <a:off x="1008000" y="120708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SUPORT MEASURES</a:t>
            </a:r>
            <a:endParaRPr lang="es-ES" sz="4400" b="0" strike="noStrike" spc="-1">
              <a:latin typeface="Arial"/>
            </a:endParaRPr>
          </a:p>
        </p:txBody>
      </p:sp>
      <p:sp>
        <p:nvSpPr>
          <p:cNvPr id="345" name="CustomShape 2"/>
          <p:cNvSpPr/>
          <p:nvPr/>
        </p:nvSpPr>
        <p:spPr>
          <a:xfrm>
            <a:off x="720000" y="2128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s-ES" sz="3200" b="0" strike="noStrike" spc="-1">
                <a:solidFill>
                  <a:srgbClr val="000000"/>
                </a:solidFill>
                <a:latin typeface="Calibri"/>
                <a:ea typeface="Calibri"/>
              </a:rPr>
              <a:t>- </a:t>
            </a:r>
            <a:r>
              <a:rPr lang="es-ES" sz="2800" b="0" strike="noStrike" spc="-1">
                <a:solidFill>
                  <a:srgbClr val="000000"/>
                </a:solidFill>
                <a:latin typeface="Calibri"/>
                <a:ea typeface="Calibri"/>
              </a:rPr>
              <a:t>Economic support</a:t>
            </a:r>
            <a:endParaRPr lang="es-ES" sz="2800" b="0" strike="noStrike" spc="-1">
              <a:latin typeface="Arial"/>
            </a:endParaRPr>
          </a:p>
          <a:p>
            <a:pPr algn="just">
              <a:lnSpc>
                <a:spcPct val="100000"/>
              </a:lnSpc>
            </a:pPr>
            <a:r>
              <a:rPr lang="es-ES" sz="2800" b="0" strike="noStrike" spc="-1">
                <a:solidFill>
                  <a:srgbClr val="000000"/>
                </a:solidFill>
                <a:latin typeface="Calibri"/>
                <a:ea typeface="Calibri"/>
              </a:rPr>
              <a:t>- The assistance to educational centers</a:t>
            </a:r>
            <a:endParaRPr lang="es-ES" sz="2800" b="0" strike="noStrike" spc="-1">
              <a:latin typeface="Arial"/>
            </a:endParaRPr>
          </a:p>
          <a:p>
            <a:pPr algn="just">
              <a:lnSpc>
                <a:spcPct val="100000"/>
              </a:lnSpc>
            </a:pPr>
            <a:r>
              <a:rPr lang="es-ES" sz="2800" b="0" strike="noStrike" spc="-1">
                <a:solidFill>
                  <a:srgbClr val="000000"/>
                </a:solidFill>
                <a:latin typeface="Calibri"/>
                <a:ea typeface="Calibri"/>
              </a:rPr>
              <a:t>- The intervention of volunteers </a:t>
            </a:r>
            <a:endParaRPr lang="es-ES" sz="2800" b="0" strike="noStrike" spc="-1">
              <a:latin typeface="Arial"/>
            </a:endParaRPr>
          </a:p>
          <a:p>
            <a:pPr algn="just">
              <a:lnSpc>
                <a:spcPct val="100000"/>
              </a:lnSpc>
            </a:pPr>
            <a:r>
              <a:rPr lang="es-ES" sz="2800" b="0" strike="noStrike" spc="-1">
                <a:solidFill>
                  <a:srgbClr val="000000"/>
                </a:solidFill>
                <a:latin typeface="Calibri"/>
                <a:ea typeface="Calibri"/>
              </a:rPr>
              <a:t>- Home help</a:t>
            </a:r>
            <a:endParaRPr lang="es-ES" sz="2800" b="0" strike="noStrike" spc="-1">
              <a:latin typeface="Arial"/>
            </a:endParaRPr>
          </a:p>
          <a:p>
            <a:pPr algn="just">
              <a:lnSpc>
                <a:spcPct val="100000"/>
              </a:lnSpc>
            </a:pPr>
            <a:r>
              <a:rPr lang="es-ES" sz="2800" b="0" strike="noStrike" spc="-1">
                <a:solidFill>
                  <a:srgbClr val="000000"/>
                </a:solidFill>
                <a:latin typeface="Calibri"/>
                <a:ea typeface="Calibri"/>
              </a:rPr>
              <a:t>- Day care centers</a:t>
            </a:r>
            <a:endParaRPr lang="es-ES" sz="2800" b="0" strike="noStrike" spc="-1">
              <a:latin typeface="Arial"/>
            </a:endParaRPr>
          </a:p>
          <a:p>
            <a:pPr algn="just">
              <a:lnSpc>
                <a:spcPct val="100000"/>
              </a:lnSpc>
            </a:pPr>
            <a:r>
              <a:rPr lang="es-ES" sz="2800" b="0" strike="noStrike" spc="-1">
                <a:solidFill>
                  <a:srgbClr val="000000"/>
                </a:solidFill>
                <a:latin typeface="Calibri"/>
                <a:ea typeface="Calibri"/>
              </a:rPr>
              <a:t>-Social guarantee training programs aimed at adolescents who, leaving the school system</a:t>
            </a:r>
            <a:endParaRPr lang="es-ES" sz="2800" b="0" strike="noStrike" spc="-1">
              <a:latin typeface="Arial"/>
            </a:endParaRPr>
          </a:p>
          <a:p>
            <a:pPr algn="just">
              <a:lnSpc>
                <a:spcPct val="100000"/>
              </a:lnSpc>
            </a:pPr>
            <a:r>
              <a:rPr lang="es-ES" sz="2800" b="0" strike="noStrike" spc="-1">
                <a:solidFill>
                  <a:srgbClr val="000000"/>
                </a:solidFill>
                <a:latin typeface="Calibri"/>
                <a:ea typeface="Calibri"/>
              </a:rPr>
              <a:t>-Orientation, mediation and family therapy programs</a:t>
            </a:r>
            <a:endParaRPr lang="es-ES" sz="2800" b="0" strike="noStrike" spc="-1">
              <a:latin typeface="Arial"/>
            </a:endParaRPr>
          </a:p>
          <a:p>
            <a:pPr algn="just">
              <a:lnSpc>
                <a:spcPct val="100000"/>
              </a:lnSpc>
            </a:pPr>
            <a:endParaRPr lang="es-ES" sz="2800" b="0" strike="noStrike" spc="-1">
              <a:latin typeface="Arial"/>
            </a:endParaRPr>
          </a:p>
          <a:p>
            <a:pPr algn="just">
              <a:lnSpc>
                <a:spcPct val="100000"/>
              </a:lnSpc>
            </a:pPr>
            <a:endParaRPr lang="es-ES" sz="2800" b="0" strike="noStrike" spc="-1">
              <a:latin typeface="Arial"/>
            </a:endParaRPr>
          </a:p>
          <a:p>
            <a:pPr marL="457200">
              <a:lnSpc>
                <a:spcPct val="100000"/>
              </a:lnSpc>
            </a:pPr>
            <a:endParaRPr lang="es-ES" sz="2800" b="0" strike="noStrike" spc="-1">
              <a:latin typeface="Arial"/>
            </a:endParaRPr>
          </a:p>
          <a:p>
            <a:pPr marL="457200">
              <a:lnSpc>
                <a:spcPct val="100000"/>
              </a:lnSpc>
            </a:pPr>
            <a:endParaRPr lang="es-ES" sz="2800" b="0" strike="noStrike" spc="-1">
              <a:latin typeface="Arial"/>
            </a:endParaRPr>
          </a:p>
        </p:txBody>
      </p:sp>
      <p:pic>
        <p:nvPicPr>
          <p:cNvPr id="346" name="Google Shape;439;p79"/>
          <p:cNvPicPr/>
          <p:nvPr/>
        </p:nvPicPr>
        <p:blipFill>
          <a:blip r:embed="rId3"/>
          <a:stretch/>
        </p:blipFill>
        <p:spPr>
          <a:xfrm>
            <a:off x="942840" y="6025320"/>
            <a:ext cx="7156800" cy="808560"/>
          </a:xfrm>
          <a:prstGeom prst="rect">
            <a:avLst/>
          </a:prstGeom>
          <a:ln>
            <a:noFill/>
          </a:ln>
        </p:spPr>
      </p:pic>
      <p:pic>
        <p:nvPicPr>
          <p:cNvPr id="347" name="Google Shape;440;p79"/>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1008000" y="120708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HELPELESSNESS SITUATION</a:t>
            </a:r>
            <a:endParaRPr lang="es-ES" sz="4400" b="0" strike="noStrike" spc="-1">
              <a:latin typeface="Arial"/>
            </a:endParaRPr>
          </a:p>
        </p:txBody>
      </p:sp>
      <p:sp>
        <p:nvSpPr>
          <p:cNvPr id="349"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s-ES" sz="3200" b="0" strike="noStrike" spc="-1">
                <a:solidFill>
                  <a:srgbClr val="000000"/>
                </a:solidFill>
                <a:latin typeface="Calibri"/>
                <a:ea typeface="Calibri"/>
              </a:rPr>
              <a:t>- Occurs in fact due to non-compliance, or the impossible or inappropriate exercise of the protection duties when children are deprived of the necessary moral or material assistance.</a:t>
            </a:r>
            <a:endParaRPr lang="es-ES" sz="3200" b="0" strike="noStrike" spc="-1">
              <a:latin typeface="Arial"/>
            </a:endParaRPr>
          </a:p>
          <a:p>
            <a:pPr algn="just">
              <a:lnSpc>
                <a:spcPct val="100000"/>
              </a:lnSpc>
            </a:pPr>
            <a:r>
              <a:rPr lang="es-ES" sz="3200" b="0" strike="noStrike" spc="-1">
                <a:solidFill>
                  <a:srgbClr val="000000"/>
                </a:solidFill>
                <a:latin typeface="Calibri"/>
                <a:ea typeface="Calibri"/>
              </a:rPr>
              <a:t>-The seriousness of the facts suggests the separation of the child from the family that causes such a situation.</a:t>
            </a:r>
            <a:endParaRPr lang="es-ES" sz="3200" b="0" strike="noStrike" spc="-1">
              <a:latin typeface="Arial"/>
            </a:endParaRPr>
          </a:p>
          <a:p>
            <a:pPr algn="just">
              <a:lnSpc>
                <a:spcPct val="100000"/>
              </a:lnSpc>
            </a:pPr>
            <a:endParaRPr lang="es-ES" sz="3200" b="0" strike="noStrike" spc="-1">
              <a:latin typeface="Arial"/>
            </a:endParaRPr>
          </a:p>
          <a:p>
            <a:pPr algn="just">
              <a:lnSpc>
                <a:spcPct val="100000"/>
              </a:lnSpc>
            </a:pPr>
            <a:endParaRPr lang="es-ES" sz="3200" b="0" strike="noStrike" spc="-1">
              <a:latin typeface="Arial"/>
            </a:endParaRPr>
          </a:p>
          <a:p>
            <a:pPr marL="457200">
              <a:lnSpc>
                <a:spcPct val="100000"/>
              </a:lnSpc>
            </a:pPr>
            <a:endParaRPr lang="es-ES" sz="3200" b="0" strike="noStrike" spc="-1">
              <a:latin typeface="Arial"/>
            </a:endParaRPr>
          </a:p>
          <a:p>
            <a:pPr marL="457200">
              <a:lnSpc>
                <a:spcPct val="100000"/>
              </a:lnSpc>
            </a:pPr>
            <a:endParaRPr lang="es-ES" sz="3200" b="0" strike="noStrike" spc="-1">
              <a:latin typeface="Arial"/>
            </a:endParaRPr>
          </a:p>
        </p:txBody>
      </p:sp>
      <p:pic>
        <p:nvPicPr>
          <p:cNvPr id="350" name="Google Shape;449;p80"/>
          <p:cNvPicPr/>
          <p:nvPr/>
        </p:nvPicPr>
        <p:blipFill>
          <a:blip r:embed="rId3"/>
          <a:stretch/>
        </p:blipFill>
        <p:spPr>
          <a:xfrm>
            <a:off x="942840" y="6025320"/>
            <a:ext cx="7156800" cy="808560"/>
          </a:xfrm>
          <a:prstGeom prst="rect">
            <a:avLst/>
          </a:prstGeom>
          <a:ln>
            <a:noFill/>
          </a:ln>
        </p:spPr>
      </p:pic>
      <p:pic>
        <p:nvPicPr>
          <p:cNvPr id="351" name="Google Shape;450;p80"/>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CustomShape 1"/>
          <p:cNvSpPr/>
          <p:nvPr/>
        </p:nvSpPr>
        <p:spPr>
          <a:xfrm>
            <a:off x="1008000" y="120708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RESIDENTIAL RECEPTION</a:t>
            </a:r>
            <a:endParaRPr lang="es-ES" sz="4400" b="0" strike="noStrike" spc="-1">
              <a:latin typeface="Arial"/>
            </a:endParaRPr>
          </a:p>
        </p:txBody>
      </p:sp>
      <p:sp>
        <p:nvSpPr>
          <p:cNvPr id="353"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sp>
        <p:nvSpPr>
          <p:cNvPr id="354" name="CustomShape 3"/>
          <p:cNvSpPr/>
          <p:nvPr/>
        </p:nvSpPr>
        <p:spPr>
          <a:xfrm>
            <a:off x="720000" y="2202120"/>
            <a:ext cx="7919280" cy="3989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es-ES" sz="3200" b="0" strike="noStrike" spc="-1">
                <a:solidFill>
                  <a:srgbClr val="000000"/>
                </a:solidFill>
                <a:latin typeface="Calibri"/>
                <a:ea typeface="Calibri"/>
              </a:rPr>
              <a:t>The child is received in the center the most appropriate to their specific needs, is  closer to their family or social environment, unless the the child's interest requires otherwise. In any case, the Public Administration will ensure that the child remains in a center for as little time as possible.</a:t>
            </a:r>
            <a:endParaRPr lang="es-ES" sz="3200" b="0" strike="noStrike" spc="-1">
              <a:latin typeface="Arial"/>
            </a:endParaRPr>
          </a:p>
          <a:p>
            <a:pPr>
              <a:lnSpc>
                <a:spcPct val="100000"/>
              </a:lnSpc>
            </a:pPr>
            <a:endParaRPr lang="es-ES" sz="3200" b="0" strike="noStrike" spc="-1">
              <a:latin typeface="Arial"/>
            </a:endParaRPr>
          </a:p>
        </p:txBody>
      </p:sp>
      <p:pic>
        <p:nvPicPr>
          <p:cNvPr id="355" name="Google Shape;460;p81"/>
          <p:cNvPicPr/>
          <p:nvPr/>
        </p:nvPicPr>
        <p:blipFill>
          <a:blip r:embed="rId3"/>
          <a:stretch/>
        </p:blipFill>
        <p:spPr>
          <a:xfrm>
            <a:off x="942840" y="6025320"/>
            <a:ext cx="7156800" cy="808560"/>
          </a:xfrm>
          <a:prstGeom prst="rect">
            <a:avLst/>
          </a:prstGeom>
          <a:ln>
            <a:noFill/>
          </a:ln>
        </p:spPr>
      </p:pic>
      <p:pic>
        <p:nvPicPr>
          <p:cNvPr id="356" name="Google Shape;461;p81"/>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CustomShape 1"/>
          <p:cNvSpPr/>
          <p:nvPr/>
        </p:nvSpPr>
        <p:spPr>
          <a:xfrm>
            <a:off x="1008000" y="120708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a:t>
            </a:r>
            <a:endParaRPr lang="es-ES" sz="4400" b="0" strike="noStrike" spc="-1">
              <a:latin typeface="Arial"/>
            </a:endParaRPr>
          </a:p>
          <a:p>
            <a:pPr algn="ctr">
              <a:lnSpc>
                <a:spcPct val="100000"/>
              </a:lnSpc>
            </a:pPr>
            <a:r>
              <a:rPr lang="es-ES" sz="4400" b="0" strike="noStrike" spc="-1">
                <a:solidFill>
                  <a:srgbClr val="000000"/>
                </a:solidFill>
                <a:latin typeface="Calibri"/>
                <a:ea typeface="Calibri"/>
              </a:rPr>
              <a:t>FAMILY FOSTER CARE: TYPES</a:t>
            </a:r>
            <a:endParaRPr lang="es-ES" sz="4400" b="0" strike="noStrike" spc="-1">
              <a:latin typeface="Arial"/>
            </a:endParaRPr>
          </a:p>
        </p:txBody>
      </p:sp>
      <p:sp>
        <p:nvSpPr>
          <p:cNvPr id="358"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sp>
        <p:nvSpPr>
          <p:cNvPr id="359" name="CustomShape 3"/>
          <p:cNvSpPr/>
          <p:nvPr/>
        </p:nvSpPr>
        <p:spPr>
          <a:xfrm>
            <a:off x="576000" y="2736000"/>
            <a:ext cx="7919280" cy="249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000" b="1" strike="noStrike" spc="-1">
                <a:solidFill>
                  <a:srgbClr val="000000"/>
                </a:solidFill>
                <a:latin typeface="Arial"/>
                <a:ea typeface="Arial"/>
              </a:rPr>
              <a:t>1. According to the lengh</a:t>
            </a:r>
            <a:r>
              <a:rPr lang="es-ES" sz="1800" b="1" strike="noStrike" spc="-1">
                <a:solidFill>
                  <a:srgbClr val="000000"/>
                </a:solidFill>
                <a:latin typeface="Arial"/>
                <a:ea typeface="Arial"/>
              </a:rPr>
              <a:t>t</a:t>
            </a:r>
            <a:endParaRPr lang="es-ES" sz="1800" b="0" strike="noStrike" spc="-1">
              <a:latin typeface="Arial"/>
            </a:endParaRPr>
          </a:p>
          <a:p>
            <a:pPr>
              <a:lnSpc>
                <a:spcPct val="100000"/>
              </a:lnSpc>
            </a:pPr>
            <a:endParaRPr lang="es-ES" sz="1800" b="0" strike="noStrike" spc="-1">
              <a:latin typeface="Arial"/>
            </a:endParaRPr>
          </a:p>
          <a:p>
            <a:pPr>
              <a:lnSpc>
                <a:spcPct val="100000"/>
              </a:lnSpc>
            </a:pPr>
            <a:r>
              <a:rPr lang="es-ES" sz="2000" b="1" strike="noStrike" spc="-1">
                <a:solidFill>
                  <a:srgbClr val="000000"/>
                </a:solidFill>
                <a:latin typeface="Arial"/>
                <a:ea typeface="Arial"/>
              </a:rPr>
              <a:t>2. According to the bond</a:t>
            </a:r>
            <a:endParaRPr lang="es-ES" sz="2000" b="0" strike="noStrike" spc="-1">
              <a:latin typeface="Arial"/>
            </a:endParaRPr>
          </a:p>
          <a:p>
            <a:pPr>
              <a:lnSpc>
                <a:spcPct val="100000"/>
              </a:lnSpc>
            </a:pPr>
            <a:endParaRPr lang="es-ES" sz="2000" b="0" strike="noStrike" spc="-1">
              <a:latin typeface="Arial"/>
            </a:endParaRPr>
          </a:p>
          <a:p>
            <a:pPr>
              <a:lnSpc>
                <a:spcPct val="100000"/>
              </a:lnSpc>
            </a:pPr>
            <a:r>
              <a:rPr lang="es-ES" sz="2000" b="1" strike="noStrike" spc="-1">
                <a:solidFill>
                  <a:srgbClr val="000000"/>
                </a:solidFill>
                <a:latin typeface="Arial"/>
                <a:ea typeface="Arial"/>
              </a:rPr>
              <a:t>3. According to whether or not there is parental consent</a:t>
            </a:r>
            <a:endParaRPr lang="es-ES" sz="2000" b="0" strike="noStrike" spc="-1">
              <a:latin typeface="Arial"/>
            </a:endParaRPr>
          </a:p>
          <a:p>
            <a:pPr>
              <a:lnSpc>
                <a:spcPct val="100000"/>
              </a:lnSpc>
            </a:pPr>
            <a:endParaRPr lang="es-ES" sz="2000" b="0" strike="noStrike" spc="-1">
              <a:latin typeface="Arial"/>
            </a:endParaRPr>
          </a:p>
          <a:p>
            <a:pPr>
              <a:lnSpc>
                <a:spcPct val="100000"/>
              </a:lnSpc>
            </a:pPr>
            <a:endParaRPr lang="es-ES" sz="2000" b="0" strike="noStrike" spc="-1">
              <a:latin typeface="Arial"/>
            </a:endParaRPr>
          </a:p>
          <a:p>
            <a:pPr>
              <a:lnSpc>
                <a:spcPct val="100000"/>
              </a:lnSpc>
            </a:pPr>
            <a:endParaRPr lang="es-ES" sz="2000" b="0" strike="noStrike" spc="-1">
              <a:latin typeface="Arial"/>
            </a:endParaRPr>
          </a:p>
        </p:txBody>
      </p:sp>
      <p:pic>
        <p:nvPicPr>
          <p:cNvPr id="360" name="Google Shape;471;p82"/>
          <p:cNvPicPr/>
          <p:nvPr/>
        </p:nvPicPr>
        <p:blipFill>
          <a:blip r:embed="rId3"/>
          <a:stretch/>
        </p:blipFill>
        <p:spPr>
          <a:xfrm>
            <a:off x="942840" y="6025320"/>
            <a:ext cx="7156800" cy="808560"/>
          </a:xfrm>
          <a:prstGeom prst="rect">
            <a:avLst/>
          </a:prstGeom>
          <a:ln>
            <a:noFill/>
          </a:ln>
        </p:spPr>
      </p:pic>
      <p:pic>
        <p:nvPicPr>
          <p:cNvPr id="361" name="Google Shape;472;p82"/>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1008000" y="120708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a:t>
            </a:r>
            <a:endParaRPr lang="es-ES" sz="4400" b="0" strike="noStrike" spc="-1">
              <a:latin typeface="Arial"/>
            </a:endParaRPr>
          </a:p>
          <a:p>
            <a:pPr algn="ctr">
              <a:lnSpc>
                <a:spcPct val="100000"/>
              </a:lnSpc>
            </a:pPr>
            <a:r>
              <a:rPr lang="es-ES" sz="4400" b="0" strike="noStrike" spc="-1">
                <a:solidFill>
                  <a:srgbClr val="000000"/>
                </a:solidFill>
                <a:latin typeface="Calibri"/>
                <a:ea typeface="Calibri"/>
              </a:rPr>
              <a:t>FAMILY FOSTER CARE</a:t>
            </a:r>
            <a:endParaRPr lang="es-ES" sz="4400" b="0" strike="noStrike" spc="-1">
              <a:latin typeface="Arial"/>
            </a:endParaRPr>
          </a:p>
        </p:txBody>
      </p:sp>
      <p:sp>
        <p:nvSpPr>
          <p:cNvPr id="363"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sp>
        <p:nvSpPr>
          <p:cNvPr id="364" name="CustomShape 3"/>
          <p:cNvSpPr/>
          <p:nvPr/>
        </p:nvSpPr>
        <p:spPr>
          <a:xfrm>
            <a:off x="567360" y="3481200"/>
            <a:ext cx="2168280" cy="15832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1800" b="0" strike="noStrike" spc="-1">
                <a:solidFill>
                  <a:srgbClr val="000000"/>
                </a:solidFill>
                <a:latin typeface="Arial"/>
                <a:ea typeface="Arial"/>
              </a:rPr>
              <a:t>SIMPLE</a:t>
            </a:r>
            <a:endParaRPr lang="es-ES" sz="1800" b="0" strike="noStrike" spc="-1">
              <a:latin typeface="Arial"/>
            </a:endParaRPr>
          </a:p>
          <a:p>
            <a:pPr algn="ctr">
              <a:lnSpc>
                <a:spcPct val="100000"/>
              </a:lnSpc>
            </a:pPr>
            <a:r>
              <a:rPr lang="es-ES" sz="1800" b="0" strike="noStrike" spc="-1">
                <a:solidFill>
                  <a:srgbClr val="000000"/>
                </a:solidFill>
                <a:latin typeface="Arial"/>
                <a:ea typeface="Arial"/>
              </a:rPr>
              <a:t>&lt;1 YEAR</a:t>
            </a:r>
            <a:endParaRPr lang="es-ES" sz="1800" b="0" strike="noStrike" spc="-1">
              <a:latin typeface="Arial"/>
            </a:endParaRPr>
          </a:p>
        </p:txBody>
      </p:sp>
      <p:sp>
        <p:nvSpPr>
          <p:cNvPr id="365" name="CustomShape 4"/>
          <p:cNvSpPr/>
          <p:nvPr/>
        </p:nvSpPr>
        <p:spPr>
          <a:xfrm>
            <a:off x="3528360" y="3409200"/>
            <a:ext cx="2015280" cy="15832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1800" b="0" strike="noStrike" spc="-1">
                <a:solidFill>
                  <a:srgbClr val="000000"/>
                </a:solidFill>
                <a:latin typeface="Arial"/>
                <a:ea typeface="Arial"/>
              </a:rPr>
              <a:t>PERMANENT</a:t>
            </a:r>
            <a:endParaRPr lang="es-ES" sz="1800" b="0" strike="noStrike" spc="-1">
              <a:latin typeface="Arial"/>
            </a:endParaRPr>
          </a:p>
        </p:txBody>
      </p:sp>
      <p:sp>
        <p:nvSpPr>
          <p:cNvPr id="366" name="CustomShape 5"/>
          <p:cNvSpPr/>
          <p:nvPr/>
        </p:nvSpPr>
        <p:spPr>
          <a:xfrm>
            <a:off x="6480000" y="3409200"/>
            <a:ext cx="2015280" cy="1583280"/>
          </a:xfrm>
          <a:prstGeom prst="ellipse">
            <a:avLst/>
          </a:prstGeom>
          <a:solidFill>
            <a:srgbClr val="729FCF"/>
          </a:solidFill>
          <a:ln w="9360">
            <a:solidFill>
              <a:srgbClr val="3465A4"/>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1800" b="0" strike="noStrike" spc="-1">
                <a:solidFill>
                  <a:srgbClr val="000000"/>
                </a:solidFill>
                <a:latin typeface="Arial"/>
                <a:ea typeface="Arial"/>
              </a:rPr>
              <a:t>PREADOPTIVE</a:t>
            </a:r>
            <a:endParaRPr lang="es-ES" sz="1800" b="0" strike="noStrike" spc="-1">
              <a:latin typeface="Arial"/>
            </a:endParaRPr>
          </a:p>
        </p:txBody>
      </p:sp>
      <p:sp>
        <p:nvSpPr>
          <p:cNvPr id="367" name="CustomShape 6"/>
          <p:cNvSpPr/>
          <p:nvPr/>
        </p:nvSpPr>
        <p:spPr>
          <a:xfrm>
            <a:off x="720000" y="2592000"/>
            <a:ext cx="6335280" cy="39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000" b="1" strike="noStrike" spc="-1">
                <a:solidFill>
                  <a:srgbClr val="000000"/>
                </a:solidFill>
                <a:latin typeface="Arial"/>
                <a:ea typeface="Arial"/>
              </a:rPr>
              <a:t>1. According to the lengh</a:t>
            </a:r>
            <a:r>
              <a:rPr lang="es-ES" sz="1800" b="1" strike="noStrike" spc="-1">
                <a:solidFill>
                  <a:srgbClr val="000000"/>
                </a:solidFill>
                <a:latin typeface="Arial"/>
                <a:ea typeface="Arial"/>
              </a:rPr>
              <a:t>t</a:t>
            </a:r>
            <a:endParaRPr lang="es-ES" sz="1800" b="0" strike="noStrike" spc="-1">
              <a:latin typeface="Arial"/>
            </a:endParaRPr>
          </a:p>
        </p:txBody>
      </p:sp>
      <p:pic>
        <p:nvPicPr>
          <p:cNvPr id="368" name="Google Shape;485;p83"/>
          <p:cNvPicPr/>
          <p:nvPr/>
        </p:nvPicPr>
        <p:blipFill>
          <a:blip r:embed="rId3"/>
          <a:stretch/>
        </p:blipFill>
        <p:spPr>
          <a:xfrm>
            <a:off x="942840" y="6025320"/>
            <a:ext cx="7156800" cy="808560"/>
          </a:xfrm>
          <a:prstGeom prst="rect">
            <a:avLst/>
          </a:prstGeom>
          <a:ln>
            <a:noFill/>
          </a:ln>
        </p:spPr>
      </p:pic>
      <p:pic>
        <p:nvPicPr>
          <p:cNvPr id="369" name="Google Shape;486;p83"/>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CustomShape 1"/>
          <p:cNvSpPr/>
          <p:nvPr/>
        </p:nvSpPr>
        <p:spPr>
          <a:xfrm>
            <a:off x="1008000" y="151200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FAMILY FOSTER CARE</a:t>
            </a:r>
            <a:endParaRPr lang="es-ES" sz="4400" b="0" strike="noStrike" spc="-1">
              <a:latin typeface="Arial"/>
            </a:endParaRPr>
          </a:p>
        </p:txBody>
      </p:sp>
      <p:sp>
        <p:nvSpPr>
          <p:cNvPr id="371"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sp>
        <p:nvSpPr>
          <p:cNvPr id="372" name="CustomShape 3"/>
          <p:cNvSpPr/>
          <p:nvPr/>
        </p:nvSpPr>
        <p:spPr>
          <a:xfrm>
            <a:off x="576000" y="2592000"/>
            <a:ext cx="5903280" cy="39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000" b="1" strike="noStrike" spc="-1">
                <a:solidFill>
                  <a:srgbClr val="000000"/>
                </a:solidFill>
                <a:latin typeface="Arial"/>
                <a:ea typeface="Arial"/>
              </a:rPr>
              <a:t>2. According to the bond</a:t>
            </a:r>
            <a:endParaRPr lang="es-ES" sz="2000" b="0" strike="noStrike" spc="-1">
              <a:latin typeface="Arial"/>
            </a:endParaRPr>
          </a:p>
        </p:txBody>
      </p:sp>
      <p:sp>
        <p:nvSpPr>
          <p:cNvPr id="373" name="CustomShape 4"/>
          <p:cNvSpPr/>
          <p:nvPr/>
        </p:nvSpPr>
        <p:spPr>
          <a:xfrm>
            <a:off x="1728000" y="3456000"/>
            <a:ext cx="2375280" cy="1727280"/>
          </a:xfrm>
          <a:prstGeom prst="ellipse">
            <a:avLst/>
          </a:prstGeom>
          <a:solidFill>
            <a:srgbClr val="AFD095"/>
          </a:solidFill>
          <a:ln w="9360">
            <a:solidFill>
              <a:srgbClr val="3465A4"/>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1800" b="0" strike="noStrike" spc="-1">
                <a:solidFill>
                  <a:srgbClr val="000000"/>
                </a:solidFill>
                <a:latin typeface="Arial"/>
                <a:ea typeface="Arial"/>
              </a:rPr>
              <a:t>EXTENSE</a:t>
            </a:r>
            <a:endParaRPr lang="es-ES" sz="1800" b="0" strike="noStrike" spc="-1">
              <a:latin typeface="Arial"/>
            </a:endParaRPr>
          </a:p>
          <a:p>
            <a:pPr algn="ctr">
              <a:lnSpc>
                <a:spcPct val="100000"/>
              </a:lnSpc>
            </a:pPr>
            <a:r>
              <a:rPr lang="es-ES" sz="1800" b="0" strike="noStrike" spc="-1">
                <a:solidFill>
                  <a:srgbClr val="000000"/>
                </a:solidFill>
                <a:latin typeface="Arial"/>
                <a:ea typeface="Arial"/>
              </a:rPr>
              <a:t>FAMILY</a:t>
            </a:r>
            <a:endParaRPr lang="es-ES" sz="1800" b="0" strike="noStrike" spc="-1">
              <a:latin typeface="Arial"/>
            </a:endParaRPr>
          </a:p>
        </p:txBody>
      </p:sp>
      <p:sp>
        <p:nvSpPr>
          <p:cNvPr id="374" name="CustomShape 5"/>
          <p:cNvSpPr/>
          <p:nvPr/>
        </p:nvSpPr>
        <p:spPr>
          <a:xfrm>
            <a:off x="5112000" y="3528000"/>
            <a:ext cx="2375280" cy="1583280"/>
          </a:xfrm>
          <a:prstGeom prst="ellipse">
            <a:avLst/>
          </a:prstGeom>
          <a:solidFill>
            <a:srgbClr val="AFD095"/>
          </a:solidFill>
          <a:ln w="9360">
            <a:solidFill>
              <a:srgbClr val="3465A4"/>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1800" b="0" strike="noStrike" spc="-1">
                <a:solidFill>
                  <a:srgbClr val="000000"/>
                </a:solidFill>
                <a:latin typeface="Arial"/>
                <a:ea typeface="Arial"/>
              </a:rPr>
              <a:t>EDUCATING </a:t>
            </a:r>
            <a:endParaRPr lang="es-ES" sz="1800" b="0" strike="noStrike" spc="-1">
              <a:latin typeface="Arial"/>
            </a:endParaRPr>
          </a:p>
          <a:p>
            <a:pPr algn="ctr">
              <a:lnSpc>
                <a:spcPct val="100000"/>
              </a:lnSpc>
            </a:pPr>
            <a:r>
              <a:rPr lang="es-ES" sz="1800" b="0" strike="noStrike" spc="-1">
                <a:solidFill>
                  <a:srgbClr val="000000"/>
                </a:solidFill>
                <a:latin typeface="Arial"/>
                <a:ea typeface="Arial"/>
              </a:rPr>
              <a:t>FAMILY</a:t>
            </a:r>
            <a:endParaRPr lang="es-ES" sz="1800" b="0" strike="noStrike" spc="-1">
              <a:latin typeface="Arial"/>
            </a:endParaRPr>
          </a:p>
        </p:txBody>
      </p:sp>
      <p:pic>
        <p:nvPicPr>
          <p:cNvPr id="375" name="Google Shape;498;p84"/>
          <p:cNvPicPr/>
          <p:nvPr/>
        </p:nvPicPr>
        <p:blipFill>
          <a:blip r:embed="rId3"/>
          <a:stretch/>
        </p:blipFill>
        <p:spPr>
          <a:xfrm>
            <a:off x="942840" y="6025320"/>
            <a:ext cx="7156800" cy="808560"/>
          </a:xfrm>
          <a:prstGeom prst="rect">
            <a:avLst/>
          </a:prstGeom>
          <a:ln>
            <a:noFill/>
          </a:ln>
        </p:spPr>
      </p:pic>
      <p:pic>
        <p:nvPicPr>
          <p:cNvPr id="376" name="Google Shape;499;p84"/>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CustomShape 1"/>
          <p:cNvSpPr/>
          <p:nvPr/>
        </p:nvSpPr>
        <p:spPr>
          <a:xfrm>
            <a:off x="3695400" y="1563120"/>
            <a:ext cx="1750320" cy="113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Index</a:t>
            </a:r>
            <a:endParaRPr lang="es-ES" sz="4400" b="0" strike="noStrike" spc="-1">
              <a:latin typeface="Arial"/>
            </a:endParaRPr>
          </a:p>
        </p:txBody>
      </p:sp>
      <p:sp>
        <p:nvSpPr>
          <p:cNvPr id="261" name="CustomShape 2"/>
          <p:cNvSpPr/>
          <p:nvPr/>
        </p:nvSpPr>
        <p:spPr>
          <a:xfrm>
            <a:off x="2331360" y="2705040"/>
            <a:ext cx="5611320" cy="263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16000" indent="-213480">
              <a:lnSpc>
                <a:spcPct val="100000"/>
              </a:lnSpc>
              <a:buClr>
                <a:srgbClr val="000000"/>
              </a:buClr>
              <a:buFont typeface="Arial"/>
              <a:buChar char="•"/>
            </a:pPr>
            <a:r>
              <a:rPr lang="es-ES" sz="3200" b="0" strike="noStrike" spc="-1">
                <a:solidFill>
                  <a:srgbClr val="000000"/>
                </a:solidFill>
                <a:latin typeface="Calibri"/>
                <a:ea typeface="Calibri"/>
              </a:rPr>
              <a:t>Our College and our courses</a:t>
            </a:r>
            <a:endParaRPr lang="es-ES" sz="3200" b="0" strike="noStrike" spc="-1">
              <a:latin typeface="Arial"/>
            </a:endParaRPr>
          </a:p>
          <a:p>
            <a:pPr marL="216000" indent="-213480">
              <a:lnSpc>
                <a:spcPct val="100000"/>
              </a:lnSpc>
              <a:buClr>
                <a:srgbClr val="000000"/>
              </a:buClr>
              <a:buFont typeface="Arial"/>
              <a:buChar char="•"/>
            </a:pPr>
            <a:r>
              <a:rPr lang="es-ES" sz="3200" b="0" strike="noStrike" spc="-1">
                <a:solidFill>
                  <a:srgbClr val="000000"/>
                </a:solidFill>
                <a:latin typeface="Calibri"/>
                <a:ea typeface="Calibri"/>
              </a:rPr>
              <a:t>Protection measures for children in Spain</a:t>
            </a:r>
            <a:endParaRPr lang="es-ES" sz="3200" b="0" strike="noStrike" spc="-1">
              <a:latin typeface="Arial"/>
            </a:endParaRPr>
          </a:p>
          <a:p>
            <a:pPr marL="216000" indent="-213480">
              <a:lnSpc>
                <a:spcPct val="100000"/>
              </a:lnSpc>
              <a:buClr>
                <a:srgbClr val="000000"/>
              </a:buClr>
              <a:buFont typeface="Arial"/>
              <a:buChar char="•"/>
            </a:pPr>
            <a:r>
              <a:rPr lang="es-ES" sz="3200" b="0" strike="noStrike" spc="-1">
                <a:solidFill>
                  <a:srgbClr val="000000"/>
                </a:solidFill>
                <a:latin typeface="Calibri"/>
                <a:ea typeface="Calibri"/>
              </a:rPr>
              <a:t>Judicial measures for young offenders in Spain</a:t>
            </a:r>
            <a:endParaRPr lang="es-ES" sz="3200" b="0" strike="noStrike" spc="-1">
              <a:latin typeface="Arial"/>
            </a:endParaRPr>
          </a:p>
          <a:p>
            <a:pPr>
              <a:lnSpc>
                <a:spcPct val="100000"/>
              </a:lnSpc>
            </a:pPr>
            <a:endParaRPr lang="es-ES" sz="3200" b="0" strike="noStrike" spc="-1">
              <a:latin typeface="Arial"/>
            </a:endParaRPr>
          </a:p>
        </p:txBody>
      </p:sp>
      <p:pic>
        <p:nvPicPr>
          <p:cNvPr id="262" name="Google Shape;300;p67"/>
          <p:cNvPicPr/>
          <p:nvPr/>
        </p:nvPicPr>
        <p:blipFill>
          <a:blip r:embed="rId3"/>
          <a:stretch/>
        </p:blipFill>
        <p:spPr>
          <a:xfrm>
            <a:off x="786960" y="5995800"/>
            <a:ext cx="7752600" cy="859680"/>
          </a:xfrm>
          <a:prstGeom prst="rect">
            <a:avLst/>
          </a:prstGeom>
          <a:ln>
            <a:noFill/>
          </a:ln>
        </p:spPr>
      </p:pic>
      <p:pic>
        <p:nvPicPr>
          <p:cNvPr id="263" name="Google Shape;301;p67"/>
          <p:cNvPicPr/>
          <p:nvPr/>
        </p:nvPicPr>
        <p:blipFill>
          <a:blip r:embed="rId4"/>
          <a:stretch/>
        </p:blipFill>
        <p:spPr>
          <a:xfrm>
            <a:off x="6938280" y="155880"/>
            <a:ext cx="2010600" cy="1246680"/>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CustomShape 1"/>
          <p:cNvSpPr/>
          <p:nvPr/>
        </p:nvSpPr>
        <p:spPr>
          <a:xfrm>
            <a:off x="1008000" y="135936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FAMILY FOSTER CARE</a:t>
            </a:r>
            <a:endParaRPr lang="es-ES" sz="4400" b="0" strike="noStrike" spc="-1">
              <a:latin typeface="Arial"/>
            </a:endParaRPr>
          </a:p>
        </p:txBody>
      </p:sp>
      <p:sp>
        <p:nvSpPr>
          <p:cNvPr id="378"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sp>
        <p:nvSpPr>
          <p:cNvPr id="379" name="CustomShape 3"/>
          <p:cNvSpPr/>
          <p:nvPr/>
        </p:nvSpPr>
        <p:spPr>
          <a:xfrm>
            <a:off x="726480" y="3096000"/>
            <a:ext cx="2369160" cy="1655280"/>
          </a:xfrm>
          <a:prstGeom prst="ellipse">
            <a:avLst/>
          </a:prstGeom>
          <a:solidFill>
            <a:srgbClr val="EC9BA4"/>
          </a:solidFill>
          <a:ln w="9360">
            <a:solidFill>
              <a:srgbClr val="3465A4"/>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1800" b="0" strike="noStrike" spc="-1">
                <a:solidFill>
                  <a:srgbClr val="000000"/>
                </a:solidFill>
                <a:latin typeface="Arial"/>
                <a:ea typeface="Arial"/>
              </a:rPr>
              <a:t>ADMINISTRATIVE</a:t>
            </a:r>
            <a:endParaRPr lang="es-ES" sz="1800" b="0" strike="noStrike" spc="-1">
              <a:latin typeface="Arial"/>
            </a:endParaRPr>
          </a:p>
        </p:txBody>
      </p:sp>
      <p:sp>
        <p:nvSpPr>
          <p:cNvPr id="380" name="CustomShape 4"/>
          <p:cNvSpPr/>
          <p:nvPr/>
        </p:nvSpPr>
        <p:spPr>
          <a:xfrm>
            <a:off x="3684960" y="3189600"/>
            <a:ext cx="1655280" cy="1511280"/>
          </a:xfrm>
          <a:prstGeom prst="ellipse">
            <a:avLst/>
          </a:prstGeom>
          <a:solidFill>
            <a:srgbClr val="EC9BA4"/>
          </a:solidFill>
          <a:ln w="9360">
            <a:solidFill>
              <a:srgbClr val="3465A4"/>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1800" b="0" strike="noStrike" spc="-1">
                <a:solidFill>
                  <a:srgbClr val="000000"/>
                </a:solidFill>
                <a:latin typeface="Arial"/>
                <a:ea typeface="Arial"/>
              </a:rPr>
              <a:t>JUDICIAL</a:t>
            </a:r>
            <a:endParaRPr lang="es-ES" sz="1800" b="0" strike="noStrike" spc="-1">
              <a:latin typeface="Arial"/>
            </a:endParaRPr>
          </a:p>
        </p:txBody>
      </p:sp>
      <p:sp>
        <p:nvSpPr>
          <p:cNvPr id="381" name="CustomShape 5"/>
          <p:cNvSpPr/>
          <p:nvPr/>
        </p:nvSpPr>
        <p:spPr>
          <a:xfrm>
            <a:off x="6264000" y="3096000"/>
            <a:ext cx="2231280" cy="1727280"/>
          </a:xfrm>
          <a:prstGeom prst="ellipse">
            <a:avLst/>
          </a:prstGeom>
          <a:solidFill>
            <a:srgbClr val="EC9BA4"/>
          </a:solidFill>
          <a:ln w="9360">
            <a:solidFill>
              <a:srgbClr val="3465A4"/>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1800" b="0" strike="noStrike" spc="-1">
                <a:solidFill>
                  <a:srgbClr val="000000"/>
                </a:solidFill>
                <a:latin typeface="Arial"/>
                <a:ea typeface="Arial"/>
              </a:rPr>
              <a:t>PREADOPTIVE</a:t>
            </a:r>
            <a:endParaRPr lang="es-ES" sz="1800" b="0" strike="noStrike" spc="-1">
              <a:latin typeface="Arial"/>
            </a:endParaRPr>
          </a:p>
        </p:txBody>
      </p:sp>
      <p:sp>
        <p:nvSpPr>
          <p:cNvPr id="382" name="CustomShape 6"/>
          <p:cNvSpPr/>
          <p:nvPr/>
        </p:nvSpPr>
        <p:spPr>
          <a:xfrm>
            <a:off x="720000" y="2223000"/>
            <a:ext cx="77032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000" b="1" strike="noStrike" spc="-1">
                <a:solidFill>
                  <a:srgbClr val="000000"/>
                </a:solidFill>
                <a:latin typeface="Arial"/>
                <a:ea typeface="Arial"/>
              </a:rPr>
              <a:t>3. According to whether or not there is parental consent</a:t>
            </a:r>
            <a:endParaRPr lang="es-ES" sz="2000" b="0" strike="noStrike" spc="-1">
              <a:latin typeface="Arial"/>
            </a:endParaRPr>
          </a:p>
        </p:txBody>
      </p:sp>
      <p:pic>
        <p:nvPicPr>
          <p:cNvPr id="383" name="Google Shape;512;p85"/>
          <p:cNvPicPr/>
          <p:nvPr/>
        </p:nvPicPr>
        <p:blipFill>
          <a:blip r:embed="rId3"/>
          <a:stretch/>
        </p:blipFill>
        <p:spPr>
          <a:xfrm>
            <a:off x="942840" y="6025320"/>
            <a:ext cx="7156800" cy="808560"/>
          </a:xfrm>
          <a:prstGeom prst="rect">
            <a:avLst/>
          </a:prstGeom>
          <a:ln>
            <a:noFill/>
          </a:ln>
        </p:spPr>
      </p:pic>
      <p:pic>
        <p:nvPicPr>
          <p:cNvPr id="384" name="Google Shape;513;p85"/>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1008000" y="151200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INTERDISCIPLINARY TEAM</a:t>
            </a:r>
            <a:endParaRPr lang="es-ES" sz="4400" b="0" strike="noStrike" spc="-1">
              <a:latin typeface="Arial"/>
            </a:endParaRPr>
          </a:p>
        </p:txBody>
      </p:sp>
      <p:sp>
        <p:nvSpPr>
          <p:cNvPr id="386"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sp>
        <p:nvSpPr>
          <p:cNvPr id="387" name="CustomShape 3"/>
          <p:cNvSpPr/>
          <p:nvPr/>
        </p:nvSpPr>
        <p:spPr>
          <a:xfrm>
            <a:off x="576000" y="2520000"/>
            <a:ext cx="7919280" cy="322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3200" b="0" strike="noStrike" spc="-1">
                <a:solidFill>
                  <a:srgbClr val="000000"/>
                </a:solidFill>
                <a:latin typeface="Calibri"/>
                <a:ea typeface="Calibri"/>
              </a:rPr>
              <a:t>Overcomes the traditional separation between</a:t>
            </a:r>
            <a:endParaRPr lang="es-ES" sz="3200" b="0" strike="noStrike" spc="-1">
              <a:latin typeface="Arial"/>
            </a:endParaRPr>
          </a:p>
          <a:p>
            <a:pPr>
              <a:lnSpc>
                <a:spcPct val="100000"/>
              </a:lnSpc>
            </a:pPr>
            <a:r>
              <a:rPr lang="es-ES" sz="3200" b="0" strike="noStrike" spc="-1">
                <a:solidFill>
                  <a:srgbClr val="000000"/>
                </a:solidFill>
                <a:latin typeface="Calibri"/>
                <a:ea typeface="Calibri"/>
              </a:rPr>
              <a:t>the "psychological," the "educational," and the "social," for to propose a model of psycho-social-educational intervention and ecological-systemic.</a:t>
            </a:r>
            <a:endParaRPr lang="es-ES" sz="3200" b="0" strike="noStrike" spc="-1">
              <a:latin typeface="Arial"/>
            </a:endParaRPr>
          </a:p>
          <a:p>
            <a:pPr>
              <a:lnSpc>
                <a:spcPct val="100000"/>
              </a:lnSpc>
            </a:pPr>
            <a:endParaRPr lang="es-ES" sz="3200" b="0" strike="noStrike" spc="-1">
              <a:latin typeface="Arial"/>
            </a:endParaRPr>
          </a:p>
          <a:p>
            <a:pPr>
              <a:lnSpc>
                <a:spcPct val="100000"/>
              </a:lnSpc>
            </a:pPr>
            <a:endParaRPr lang="es-ES" sz="3200" b="0" strike="noStrike" spc="-1">
              <a:latin typeface="Arial"/>
            </a:endParaRPr>
          </a:p>
        </p:txBody>
      </p:sp>
      <p:pic>
        <p:nvPicPr>
          <p:cNvPr id="388" name="Google Shape;523;p86"/>
          <p:cNvPicPr/>
          <p:nvPr/>
        </p:nvPicPr>
        <p:blipFill>
          <a:blip r:embed="rId3"/>
          <a:stretch/>
        </p:blipFill>
        <p:spPr>
          <a:xfrm>
            <a:off x="942840" y="6025320"/>
            <a:ext cx="7156800" cy="808560"/>
          </a:xfrm>
          <a:prstGeom prst="rect">
            <a:avLst/>
          </a:prstGeom>
          <a:ln>
            <a:noFill/>
          </a:ln>
        </p:spPr>
      </p:pic>
      <p:pic>
        <p:nvPicPr>
          <p:cNvPr id="389" name="Google Shape;524;p86"/>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CustomShape 1"/>
          <p:cNvSpPr/>
          <p:nvPr/>
        </p:nvSpPr>
        <p:spPr>
          <a:xfrm>
            <a:off x="1008000" y="181656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INTERDISCIPLINARY TEAM</a:t>
            </a:r>
            <a:endParaRPr lang="es-ES" sz="4400" b="0" strike="noStrike" spc="-1">
              <a:latin typeface="Arial"/>
            </a:endParaRPr>
          </a:p>
        </p:txBody>
      </p:sp>
      <p:sp>
        <p:nvSpPr>
          <p:cNvPr id="391"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sp>
        <p:nvSpPr>
          <p:cNvPr id="392" name="CustomShape 3"/>
          <p:cNvSpPr/>
          <p:nvPr/>
        </p:nvSpPr>
        <p:spPr>
          <a:xfrm>
            <a:off x="576000" y="3053520"/>
            <a:ext cx="7919280" cy="32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3200" b="0" strike="noStrike" spc="-1">
                <a:solidFill>
                  <a:srgbClr val="000000"/>
                </a:solidFill>
                <a:latin typeface="Calibri"/>
                <a:ea typeface="Calibri"/>
              </a:rPr>
              <a:t>It is composed by:</a:t>
            </a:r>
            <a:endParaRPr lang="es-ES" sz="3200" b="0" strike="noStrike" spc="-1">
              <a:latin typeface="Arial"/>
            </a:endParaRPr>
          </a:p>
          <a:p>
            <a:pPr marL="216000" indent="-215640">
              <a:lnSpc>
                <a:spcPct val="100000"/>
              </a:lnSpc>
              <a:buClr>
                <a:srgbClr val="000000"/>
              </a:buClr>
              <a:buFont typeface="Noto Sans Symbols"/>
              <a:buChar char="●"/>
            </a:pPr>
            <a:r>
              <a:rPr lang="es-ES" sz="3200" b="0" strike="noStrike" spc="-1">
                <a:solidFill>
                  <a:srgbClr val="000000"/>
                </a:solidFill>
                <a:latin typeface="Calibri"/>
                <a:ea typeface="Calibri"/>
              </a:rPr>
              <a:t>Psicologist</a:t>
            </a:r>
            <a:endParaRPr lang="es-ES" sz="3200" b="0" strike="noStrike" spc="-1">
              <a:latin typeface="Arial"/>
            </a:endParaRPr>
          </a:p>
          <a:p>
            <a:pPr marL="216000" indent="-215640">
              <a:lnSpc>
                <a:spcPct val="100000"/>
              </a:lnSpc>
              <a:buClr>
                <a:srgbClr val="000000"/>
              </a:buClr>
              <a:buFont typeface="Noto Sans Symbols"/>
              <a:buChar char="●"/>
            </a:pPr>
            <a:r>
              <a:rPr lang="es-ES" sz="3200" b="0" strike="noStrike" spc="-1">
                <a:solidFill>
                  <a:srgbClr val="000000"/>
                </a:solidFill>
                <a:latin typeface="Calibri"/>
                <a:ea typeface="Calibri"/>
              </a:rPr>
              <a:t>Social Worker</a:t>
            </a:r>
            <a:endParaRPr lang="es-ES" sz="3200" b="0" strike="noStrike" spc="-1">
              <a:latin typeface="Arial"/>
            </a:endParaRPr>
          </a:p>
          <a:p>
            <a:pPr marL="216000" indent="-215640">
              <a:lnSpc>
                <a:spcPct val="100000"/>
              </a:lnSpc>
              <a:buClr>
                <a:srgbClr val="000000"/>
              </a:buClr>
              <a:buFont typeface="Noto Sans Symbols"/>
              <a:buChar char="●"/>
            </a:pPr>
            <a:r>
              <a:rPr lang="es-ES" sz="3200" b="0" strike="noStrike" spc="-1">
                <a:solidFill>
                  <a:srgbClr val="000000"/>
                </a:solidFill>
                <a:latin typeface="Calibri"/>
                <a:ea typeface="Calibri"/>
              </a:rPr>
              <a:t>Social educator</a:t>
            </a:r>
            <a:endParaRPr lang="es-ES" sz="3200" b="0" strike="noStrike" spc="-1">
              <a:latin typeface="Arial"/>
            </a:endParaRPr>
          </a:p>
          <a:p>
            <a:pPr marL="216000" indent="-215640">
              <a:lnSpc>
                <a:spcPct val="100000"/>
              </a:lnSpc>
              <a:buClr>
                <a:srgbClr val="000000"/>
              </a:buClr>
              <a:buFont typeface="Noto Sans Symbols"/>
              <a:buChar char="●"/>
            </a:pPr>
            <a:r>
              <a:rPr lang="es-ES" sz="3200" b="0" strike="noStrike" spc="-1">
                <a:solidFill>
                  <a:srgbClr val="000000"/>
                </a:solidFill>
                <a:latin typeface="Calibri"/>
                <a:ea typeface="Calibri"/>
              </a:rPr>
              <a:t>Social integrator</a:t>
            </a:r>
            <a:endParaRPr lang="es-ES" sz="3200" b="0" strike="noStrike" spc="-1">
              <a:latin typeface="Arial"/>
            </a:endParaRPr>
          </a:p>
          <a:p>
            <a:pPr>
              <a:lnSpc>
                <a:spcPct val="100000"/>
              </a:lnSpc>
            </a:pPr>
            <a:endParaRPr lang="es-ES" sz="3200" b="0" strike="noStrike" spc="-1">
              <a:latin typeface="Arial"/>
            </a:endParaRPr>
          </a:p>
          <a:p>
            <a:pPr>
              <a:lnSpc>
                <a:spcPct val="100000"/>
              </a:lnSpc>
            </a:pPr>
            <a:endParaRPr lang="es-ES" sz="3200" b="0" strike="noStrike" spc="-1">
              <a:latin typeface="Arial"/>
            </a:endParaRPr>
          </a:p>
        </p:txBody>
      </p:sp>
      <p:pic>
        <p:nvPicPr>
          <p:cNvPr id="393" name="Google Shape;534;p87"/>
          <p:cNvPicPr/>
          <p:nvPr/>
        </p:nvPicPr>
        <p:blipFill>
          <a:blip r:embed="rId3"/>
          <a:stretch/>
        </p:blipFill>
        <p:spPr>
          <a:xfrm>
            <a:off x="942840" y="6025320"/>
            <a:ext cx="7156800" cy="808560"/>
          </a:xfrm>
          <a:prstGeom prst="rect">
            <a:avLst/>
          </a:prstGeom>
          <a:ln>
            <a:noFill/>
          </a:ln>
        </p:spPr>
      </p:pic>
      <p:pic>
        <p:nvPicPr>
          <p:cNvPr id="394" name="Google Shape;535;p87"/>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CustomShape 1"/>
          <p:cNvSpPr/>
          <p:nvPr/>
        </p:nvSpPr>
        <p:spPr>
          <a:xfrm>
            <a:off x="1008000" y="158796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INTERDISCIPLINARY TEAM</a:t>
            </a:r>
            <a:endParaRPr lang="es-ES" sz="4400" b="0" strike="noStrike" spc="-1">
              <a:latin typeface="Arial"/>
            </a:endParaRPr>
          </a:p>
        </p:txBody>
      </p:sp>
      <p:sp>
        <p:nvSpPr>
          <p:cNvPr id="396"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sp>
        <p:nvSpPr>
          <p:cNvPr id="397" name="CustomShape 3"/>
          <p:cNvSpPr/>
          <p:nvPr/>
        </p:nvSpPr>
        <p:spPr>
          <a:xfrm>
            <a:off x="576000" y="2561400"/>
            <a:ext cx="7919280" cy="341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3200" b="0" strike="noStrike" spc="-1">
                <a:solidFill>
                  <a:srgbClr val="000000"/>
                </a:solidFill>
                <a:latin typeface="Calibri"/>
                <a:ea typeface="Calibri"/>
              </a:rPr>
              <a:t>FHASES OF PROTOCOL OF ACTION</a:t>
            </a:r>
            <a:endParaRPr lang="es-ES" sz="3200" b="0" strike="noStrike" spc="-1">
              <a:latin typeface="Arial"/>
            </a:endParaRPr>
          </a:p>
          <a:p>
            <a:pPr marL="216000" indent="-215640">
              <a:lnSpc>
                <a:spcPct val="100000"/>
              </a:lnSpc>
              <a:buClr>
                <a:srgbClr val="000000"/>
              </a:buClr>
              <a:buFont typeface="Noto Sans Symbols"/>
              <a:buChar char="●"/>
            </a:pPr>
            <a:r>
              <a:rPr lang="es-ES" sz="3200" b="0" strike="noStrike" spc="-1">
                <a:solidFill>
                  <a:srgbClr val="000000"/>
                </a:solidFill>
                <a:latin typeface="Calibri"/>
                <a:ea typeface="Calibri"/>
              </a:rPr>
              <a:t>Reception</a:t>
            </a:r>
            <a:endParaRPr lang="es-ES" sz="3200" b="0" strike="noStrike" spc="-1">
              <a:latin typeface="Arial"/>
            </a:endParaRPr>
          </a:p>
          <a:p>
            <a:pPr marL="216000" indent="-215640">
              <a:lnSpc>
                <a:spcPct val="100000"/>
              </a:lnSpc>
              <a:buClr>
                <a:srgbClr val="000000"/>
              </a:buClr>
              <a:buFont typeface="Noto Sans Symbols"/>
              <a:buChar char="●"/>
            </a:pPr>
            <a:r>
              <a:rPr lang="es-ES" sz="3200" b="0" strike="noStrike" spc="-1">
                <a:solidFill>
                  <a:srgbClr val="000000"/>
                </a:solidFill>
                <a:latin typeface="Calibri"/>
                <a:ea typeface="Calibri"/>
              </a:rPr>
              <a:t>Research</a:t>
            </a:r>
            <a:endParaRPr lang="es-ES" sz="3200" b="0" strike="noStrike" spc="-1">
              <a:latin typeface="Arial"/>
            </a:endParaRPr>
          </a:p>
          <a:p>
            <a:pPr marL="216000" indent="-215640">
              <a:lnSpc>
                <a:spcPct val="100000"/>
              </a:lnSpc>
              <a:buClr>
                <a:srgbClr val="000000"/>
              </a:buClr>
              <a:buFont typeface="Noto Sans Symbols"/>
              <a:buChar char="●"/>
            </a:pPr>
            <a:r>
              <a:rPr lang="es-ES" sz="3200" b="0" strike="noStrike" spc="-1">
                <a:solidFill>
                  <a:srgbClr val="000000"/>
                </a:solidFill>
                <a:latin typeface="Calibri"/>
                <a:ea typeface="Calibri"/>
              </a:rPr>
              <a:t>Evaluation</a:t>
            </a:r>
            <a:endParaRPr lang="es-ES" sz="3200" b="0" strike="noStrike" spc="-1">
              <a:latin typeface="Arial"/>
            </a:endParaRPr>
          </a:p>
          <a:p>
            <a:pPr marL="216000" indent="-215640">
              <a:lnSpc>
                <a:spcPct val="100000"/>
              </a:lnSpc>
              <a:buClr>
                <a:srgbClr val="000000"/>
              </a:buClr>
              <a:buFont typeface="Noto Sans Symbols"/>
              <a:buChar char="●"/>
            </a:pPr>
            <a:r>
              <a:rPr lang="es-ES" sz="3200" b="0" strike="noStrike" spc="-1">
                <a:solidFill>
                  <a:srgbClr val="000000"/>
                </a:solidFill>
                <a:latin typeface="Calibri"/>
                <a:ea typeface="Calibri"/>
              </a:rPr>
              <a:t>Proposal for an intervention plan and measure to be taken</a:t>
            </a:r>
            <a:endParaRPr lang="es-ES" sz="3200" b="0" strike="noStrike" spc="-1">
              <a:latin typeface="Arial"/>
            </a:endParaRPr>
          </a:p>
          <a:p>
            <a:pPr marL="216000" indent="-215640">
              <a:lnSpc>
                <a:spcPct val="100000"/>
              </a:lnSpc>
              <a:buClr>
                <a:srgbClr val="000000"/>
              </a:buClr>
              <a:buFont typeface="Noto Sans Symbols"/>
              <a:buChar char="●"/>
            </a:pPr>
            <a:r>
              <a:rPr lang="es-ES" sz="3200" b="0" strike="noStrike" spc="-1">
                <a:solidFill>
                  <a:srgbClr val="000000"/>
                </a:solidFill>
                <a:latin typeface="Calibri"/>
                <a:ea typeface="Calibri"/>
              </a:rPr>
              <a:t>File cloasure</a:t>
            </a:r>
            <a:endParaRPr lang="es-ES" sz="3200" b="0" strike="noStrike" spc="-1">
              <a:latin typeface="Arial"/>
            </a:endParaRPr>
          </a:p>
          <a:p>
            <a:pPr>
              <a:lnSpc>
                <a:spcPct val="100000"/>
              </a:lnSpc>
            </a:pPr>
            <a:endParaRPr lang="es-ES" sz="3200" b="0" strike="noStrike" spc="-1">
              <a:latin typeface="Arial"/>
            </a:endParaRPr>
          </a:p>
          <a:p>
            <a:pPr>
              <a:lnSpc>
                <a:spcPct val="100000"/>
              </a:lnSpc>
            </a:pPr>
            <a:endParaRPr lang="es-ES" sz="3200" b="0" strike="noStrike" spc="-1">
              <a:latin typeface="Arial"/>
            </a:endParaRPr>
          </a:p>
        </p:txBody>
      </p:sp>
      <p:pic>
        <p:nvPicPr>
          <p:cNvPr id="398" name="Google Shape;545;p88"/>
          <p:cNvPicPr/>
          <p:nvPr/>
        </p:nvPicPr>
        <p:blipFill>
          <a:blip r:embed="rId3"/>
          <a:stretch/>
        </p:blipFill>
        <p:spPr>
          <a:xfrm>
            <a:off x="942840" y="6025320"/>
            <a:ext cx="7156800" cy="808560"/>
          </a:xfrm>
          <a:prstGeom prst="rect">
            <a:avLst/>
          </a:prstGeom>
          <a:ln>
            <a:noFill/>
          </a:ln>
        </p:spPr>
      </p:pic>
      <p:pic>
        <p:nvPicPr>
          <p:cNvPr id="399" name="Google Shape;546;p88"/>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CustomShape 1"/>
          <p:cNvSpPr/>
          <p:nvPr/>
        </p:nvSpPr>
        <p:spPr>
          <a:xfrm>
            <a:off x="1008000" y="151200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INTERDISCIPLINARY TEAM</a:t>
            </a:r>
            <a:endParaRPr lang="es-ES" sz="4400" b="0" strike="noStrike" spc="-1">
              <a:latin typeface="Arial"/>
            </a:endParaRPr>
          </a:p>
        </p:txBody>
      </p:sp>
      <p:sp>
        <p:nvSpPr>
          <p:cNvPr id="401"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sp>
        <p:nvSpPr>
          <p:cNvPr id="402" name="CustomShape 3"/>
          <p:cNvSpPr/>
          <p:nvPr/>
        </p:nvSpPr>
        <p:spPr>
          <a:xfrm>
            <a:off x="576000" y="2561400"/>
            <a:ext cx="7919280" cy="380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3200" b="0" strike="noStrike" spc="-1">
                <a:solidFill>
                  <a:srgbClr val="000000"/>
                </a:solidFill>
                <a:latin typeface="Calibri"/>
                <a:ea typeface="Calibri"/>
              </a:rPr>
              <a:t>Criteria to be taken into account:</a:t>
            </a:r>
            <a:endParaRPr lang="es-ES" sz="3200" b="0" strike="noStrike" spc="-1">
              <a:latin typeface="Arial"/>
            </a:endParaRPr>
          </a:p>
          <a:p>
            <a:pPr marL="216000" indent="-215640">
              <a:lnSpc>
                <a:spcPct val="100000"/>
              </a:lnSpc>
              <a:buClr>
                <a:srgbClr val="000000"/>
              </a:buClr>
              <a:buFont typeface="Noto Sans Symbols"/>
              <a:buChar char="●"/>
            </a:pPr>
            <a:r>
              <a:rPr lang="es-ES" sz="3200" b="0" strike="noStrike" spc="-1">
                <a:solidFill>
                  <a:srgbClr val="000000"/>
                </a:solidFill>
                <a:latin typeface="Calibri"/>
                <a:ea typeface="Calibri"/>
              </a:rPr>
              <a:t>Supreme interest of the child</a:t>
            </a:r>
            <a:endParaRPr lang="es-ES" sz="3200" b="0" strike="noStrike" spc="-1">
              <a:latin typeface="Arial"/>
            </a:endParaRPr>
          </a:p>
          <a:p>
            <a:pPr marL="216000" indent="-215640">
              <a:lnSpc>
                <a:spcPct val="100000"/>
              </a:lnSpc>
              <a:buClr>
                <a:srgbClr val="000000"/>
              </a:buClr>
              <a:buFont typeface="Noto Sans Symbols"/>
              <a:buChar char="●"/>
            </a:pPr>
            <a:r>
              <a:rPr lang="es-ES" sz="3200" b="0" strike="noStrike" spc="-1">
                <a:solidFill>
                  <a:srgbClr val="000000"/>
                </a:solidFill>
                <a:latin typeface="Calibri"/>
                <a:ea typeface="Calibri"/>
              </a:rPr>
              <a:t>Decisions are taken by a committee on the basis of the reports collected.</a:t>
            </a:r>
            <a:endParaRPr lang="es-ES" sz="3200" b="0" strike="noStrike" spc="-1">
              <a:latin typeface="Arial"/>
            </a:endParaRPr>
          </a:p>
          <a:p>
            <a:pPr marL="216000" indent="-215640">
              <a:lnSpc>
                <a:spcPct val="100000"/>
              </a:lnSpc>
              <a:buClr>
                <a:srgbClr val="000000"/>
              </a:buClr>
              <a:buFont typeface="Noto Sans Symbols"/>
              <a:buChar char="●"/>
            </a:pPr>
            <a:r>
              <a:rPr lang="es-ES" sz="3200" b="0" strike="noStrike" spc="-1">
                <a:solidFill>
                  <a:srgbClr val="000000"/>
                </a:solidFill>
                <a:latin typeface="Calibri"/>
                <a:ea typeface="Calibri"/>
              </a:rPr>
              <a:t>Do not separate siblings</a:t>
            </a:r>
            <a:endParaRPr lang="es-ES" sz="3200" b="0" strike="noStrike" spc="-1">
              <a:latin typeface="Arial"/>
            </a:endParaRPr>
          </a:p>
          <a:p>
            <a:pPr marL="216000" indent="-215640">
              <a:lnSpc>
                <a:spcPct val="100000"/>
              </a:lnSpc>
              <a:buClr>
                <a:srgbClr val="000000"/>
              </a:buClr>
              <a:buFont typeface="Noto Sans Symbols"/>
              <a:buChar char="●"/>
            </a:pPr>
            <a:r>
              <a:rPr lang="es-ES" sz="3200" b="0" strike="noStrike" spc="-1">
                <a:solidFill>
                  <a:srgbClr val="000000"/>
                </a:solidFill>
                <a:latin typeface="Calibri"/>
                <a:ea typeface="Calibri"/>
              </a:rPr>
              <a:t>No measures can be taken due to economic shortcomings</a:t>
            </a:r>
            <a:endParaRPr lang="es-ES" sz="3200" b="0" strike="noStrike" spc="-1">
              <a:latin typeface="Arial"/>
            </a:endParaRPr>
          </a:p>
          <a:p>
            <a:pPr>
              <a:lnSpc>
                <a:spcPct val="100000"/>
              </a:lnSpc>
            </a:pPr>
            <a:endParaRPr lang="es-ES" sz="3200" b="0" strike="noStrike" spc="-1">
              <a:latin typeface="Arial"/>
            </a:endParaRPr>
          </a:p>
        </p:txBody>
      </p:sp>
      <p:pic>
        <p:nvPicPr>
          <p:cNvPr id="403" name="Google Shape;556;p89"/>
          <p:cNvPicPr/>
          <p:nvPr/>
        </p:nvPicPr>
        <p:blipFill>
          <a:blip r:embed="rId3"/>
          <a:stretch/>
        </p:blipFill>
        <p:spPr>
          <a:xfrm>
            <a:off x="942840" y="6025320"/>
            <a:ext cx="7156800" cy="808560"/>
          </a:xfrm>
          <a:prstGeom prst="rect">
            <a:avLst/>
          </a:prstGeom>
          <a:ln>
            <a:noFill/>
          </a:ln>
        </p:spPr>
      </p:pic>
      <p:pic>
        <p:nvPicPr>
          <p:cNvPr id="404" name="Google Shape;557;p89"/>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ustomShape 1"/>
          <p:cNvSpPr/>
          <p:nvPr/>
        </p:nvSpPr>
        <p:spPr>
          <a:xfrm>
            <a:off x="936000" y="57600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a:t>
            </a:r>
            <a:r>
              <a:rPr lang="es-ES" sz="3200" b="0" strike="noStrike" spc="-1">
                <a:solidFill>
                  <a:srgbClr val="000000"/>
                </a:solidFill>
                <a:latin typeface="Calibri"/>
                <a:ea typeface="Calibri"/>
              </a:rPr>
              <a:t>TOTAL NUMBERS</a:t>
            </a:r>
            <a:endParaRPr lang="es-ES" sz="3200" b="0" strike="noStrike" spc="-1">
              <a:latin typeface="Arial"/>
            </a:endParaRPr>
          </a:p>
        </p:txBody>
      </p:sp>
      <p:sp>
        <p:nvSpPr>
          <p:cNvPr id="406"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pic>
        <p:nvPicPr>
          <p:cNvPr id="407" name="Google Shape;566;p90"/>
          <p:cNvPicPr/>
          <p:nvPr/>
        </p:nvPicPr>
        <p:blipFill>
          <a:blip r:embed="rId3"/>
          <a:stretch/>
        </p:blipFill>
        <p:spPr>
          <a:xfrm>
            <a:off x="792000" y="6048000"/>
            <a:ext cx="7752600" cy="859680"/>
          </a:xfrm>
          <a:prstGeom prst="rect">
            <a:avLst/>
          </a:prstGeom>
          <a:ln>
            <a:noFill/>
          </a:ln>
        </p:spPr>
      </p:pic>
      <p:pic>
        <p:nvPicPr>
          <p:cNvPr id="408" name="Google Shape;567;p90"/>
          <p:cNvPicPr/>
          <p:nvPr/>
        </p:nvPicPr>
        <p:blipFill>
          <a:blip r:embed="rId4"/>
          <a:stretch/>
        </p:blipFill>
        <p:spPr>
          <a:xfrm>
            <a:off x="936000" y="1377720"/>
            <a:ext cx="7590240" cy="5245560"/>
          </a:xfrm>
          <a:prstGeom prst="rect">
            <a:avLst/>
          </a:prstGeom>
          <a:ln>
            <a:noFill/>
          </a:ln>
        </p:spPr>
      </p:pic>
      <p:pic>
        <p:nvPicPr>
          <p:cNvPr id="409" name="Google Shape;568;p90"/>
          <p:cNvPicPr/>
          <p:nvPr/>
        </p:nvPicPr>
        <p:blipFill>
          <a:blip r:embed="rId5"/>
          <a:stretch/>
        </p:blipFill>
        <p:spPr>
          <a:xfrm>
            <a:off x="6899040" y="508680"/>
            <a:ext cx="2011320" cy="991080"/>
          </a:xfrm>
          <a:prstGeom prst="rect">
            <a:avLst/>
          </a:prstGeom>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936000" y="57600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a:t>
            </a:r>
            <a:r>
              <a:rPr lang="es-ES" sz="3200" b="0" strike="noStrike" spc="-1">
                <a:solidFill>
                  <a:srgbClr val="000000"/>
                </a:solidFill>
                <a:latin typeface="Calibri"/>
                <a:ea typeface="Calibri"/>
              </a:rPr>
              <a:t>NUMBER OF MEASURES</a:t>
            </a:r>
            <a:endParaRPr lang="es-ES" sz="3200" b="0" strike="noStrike" spc="-1">
              <a:latin typeface="Arial"/>
            </a:endParaRPr>
          </a:p>
        </p:txBody>
      </p:sp>
      <p:sp>
        <p:nvSpPr>
          <p:cNvPr id="411"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pic>
        <p:nvPicPr>
          <p:cNvPr id="412" name="Google Shape;577;p91"/>
          <p:cNvPicPr/>
          <p:nvPr/>
        </p:nvPicPr>
        <p:blipFill>
          <a:blip r:embed="rId3"/>
          <a:stretch/>
        </p:blipFill>
        <p:spPr>
          <a:xfrm>
            <a:off x="936000" y="1649160"/>
            <a:ext cx="7673040" cy="5118120"/>
          </a:xfrm>
          <a:prstGeom prst="rect">
            <a:avLst/>
          </a:prstGeom>
          <a:ln>
            <a:noFill/>
          </a:ln>
        </p:spPr>
      </p:pic>
      <p:pic>
        <p:nvPicPr>
          <p:cNvPr id="413" name="Google Shape;578;p91"/>
          <p:cNvPicPr/>
          <p:nvPr/>
        </p:nvPicPr>
        <p:blipFill>
          <a:blip r:embed="rId4"/>
          <a:stretch/>
        </p:blipFill>
        <p:spPr>
          <a:xfrm>
            <a:off x="7333920" y="508680"/>
            <a:ext cx="1576440" cy="77688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CustomShape 1"/>
          <p:cNvSpPr/>
          <p:nvPr/>
        </p:nvSpPr>
        <p:spPr>
          <a:xfrm>
            <a:off x="936000" y="57600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3200" b="0" strike="noStrike" spc="-1">
                <a:solidFill>
                  <a:srgbClr val="000000"/>
                </a:solidFill>
                <a:latin typeface="Calibri"/>
                <a:ea typeface="Calibri"/>
              </a:rPr>
              <a:t>	         NUMBER OF RESIDENCES</a:t>
            </a:r>
            <a:endParaRPr lang="es-ES" sz="3200" b="0" strike="noStrike" spc="-1">
              <a:latin typeface="Arial"/>
            </a:endParaRPr>
          </a:p>
        </p:txBody>
      </p:sp>
      <p:sp>
        <p:nvSpPr>
          <p:cNvPr id="415"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pic>
        <p:nvPicPr>
          <p:cNvPr id="416" name="Google Shape;587;p92"/>
          <p:cNvPicPr/>
          <p:nvPr/>
        </p:nvPicPr>
        <p:blipFill>
          <a:blip r:embed="rId3"/>
          <a:stretch/>
        </p:blipFill>
        <p:spPr>
          <a:xfrm>
            <a:off x="1080000" y="1580040"/>
            <a:ext cx="6839280" cy="5170680"/>
          </a:xfrm>
          <a:prstGeom prst="rect">
            <a:avLst/>
          </a:prstGeom>
          <a:ln>
            <a:noFill/>
          </a:ln>
        </p:spPr>
      </p:pic>
      <p:pic>
        <p:nvPicPr>
          <p:cNvPr id="417" name="Google Shape;588;p92"/>
          <p:cNvPicPr/>
          <p:nvPr/>
        </p:nvPicPr>
        <p:blipFill>
          <a:blip r:embed="rId4"/>
          <a:stretch/>
        </p:blipFill>
        <p:spPr>
          <a:xfrm>
            <a:off x="7391880" y="508680"/>
            <a:ext cx="1518480" cy="748440"/>
          </a:xfrm>
          <a:prstGeom prst="rect">
            <a:avLst/>
          </a:prstGeom>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CustomShape 1"/>
          <p:cNvSpPr/>
          <p:nvPr/>
        </p:nvSpPr>
        <p:spPr>
          <a:xfrm>
            <a:off x="936000" y="57600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a:t>
            </a:r>
            <a:r>
              <a:rPr lang="es-ES" sz="3200" b="0" strike="noStrike" spc="-1">
                <a:solidFill>
                  <a:srgbClr val="000000"/>
                </a:solidFill>
                <a:latin typeface="Calibri"/>
                <a:ea typeface="Calibri"/>
              </a:rPr>
              <a:t>FAMILY FOSTER CARE</a:t>
            </a:r>
            <a:endParaRPr lang="es-ES" sz="3200" b="0" strike="noStrike" spc="-1">
              <a:latin typeface="Arial"/>
            </a:endParaRPr>
          </a:p>
        </p:txBody>
      </p:sp>
      <p:sp>
        <p:nvSpPr>
          <p:cNvPr id="419"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pic>
        <p:nvPicPr>
          <p:cNvPr id="420" name="Google Shape;597;p93"/>
          <p:cNvPicPr/>
          <p:nvPr/>
        </p:nvPicPr>
        <p:blipFill>
          <a:blip r:embed="rId3"/>
          <a:stretch/>
        </p:blipFill>
        <p:spPr>
          <a:xfrm>
            <a:off x="924840" y="1268280"/>
            <a:ext cx="7642440" cy="5544000"/>
          </a:xfrm>
          <a:prstGeom prst="rect">
            <a:avLst/>
          </a:prstGeom>
          <a:ln>
            <a:noFill/>
          </a:ln>
        </p:spPr>
      </p:pic>
      <p:pic>
        <p:nvPicPr>
          <p:cNvPr id="421" name="Google Shape;598;p93"/>
          <p:cNvPicPr/>
          <p:nvPr/>
        </p:nvPicPr>
        <p:blipFill>
          <a:blip r:embed="rId4"/>
          <a:stretch/>
        </p:blipFill>
        <p:spPr>
          <a:xfrm>
            <a:off x="7369560" y="508680"/>
            <a:ext cx="1540800" cy="759240"/>
          </a:xfrm>
          <a:prstGeom prst="rect">
            <a:avLst/>
          </a:prstGeom>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CustomShape 1"/>
          <p:cNvSpPr/>
          <p:nvPr/>
        </p:nvSpPr>
        <p:spPr>
          <a:xfrm>
            <a:off x="936000" y="576000"/>
            <a:ext cx="6786360" cy="100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a:t>
            </a:r>
            <a:r>
              <a:rPr lang="es-ES" sz="3200" b="0" strike="noStrike" spc="-1">
                <a:solidFill>
                  <a:srgbClr val="000000"/>
                </a:solidFill>
                <a:latin typeface="Calibri"/>
                <a:ea typeface="Calibri"/>
              </a:rPr>
              <a:t>FAMILY FOSTER CARE: TYPES</a:t>
            </a:r>
            <a:endParaRPr lang="es-ES" sz="3200" b="0" strike="noStrike" spc="-1">
              <a:latin typeface="Arial"/>
            </a:endParaRPr>
          </a:p>
        </p:txBody>
      </p:sp>
      <p:sp>
        <p:nvSpPr>
          <p:cNvPr id="423" name="CustomShape 2"/>
          <p:cNvSpPr/>
          <p:nvPr/>
        </p:nvSpPr>
        <p:spPr>
          <a:xfrm>
            <a:off x="784440" y="2056680"/>
            <a:ext cx="7710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endParaRPr lang="es-ES" sz="1800" b="0" strike="noStrike" spc="-1">
              <a:latin typeface="Arial"/>
            </a:endParaRPr>
          </a:p>
          <a:p>
            <a:pPr marL="457200">
              <a:lnSpc>
                <a:spcPct val="100000"/>
              </a:lnSpc>
            </a:pPr>
            <a:endParaRPr lang="es-ES" sz="1800" b="0" strike="noStrike" spc="-1">
              <a:latin typeface="Arial"/>
            </a:endParaRPr>
          </a:p>
          <a:p>
            <a:pPr marL="457200">
              <a:lnSpc>
                <a:spcPct val="100000"/>
              </a:lnSpc>
            </a:pPr>
            <a:endParaRPr lang="es-ES" sz="1800" b="0" strike="noStrike" spc="-1">
              <a:latin typeface="Arial"/>
            </a:endParaRPr>
          </a:p>
        </p:txBody>
      </p:sp>
      <p:pic>
        <p:nvPicPr>
          <p:cNvPr id="424" name="Google Shape;607;p94"/>
          <p:cNvPicPr/>
          <p:nvPr/>
        </p:nvPicPr>
        <p:blipFill>
          <a:blip r:embed="rId3"/>
          <a:stretch/>
        </p:blipFill>
        <p:spPr>
          <a:xfrm>
            <a:off x="792000" y="6048000"/>
            <a:ext cx="7752600" cy="859680"/>
          </a:xfrm>
          <a:prstGeom prst="rect">
            <a:avLst/>
          </a:prstGeom>
          <a:ln>
            <a:noFill/>
          </a:ln>
        </p:spPr>
      </p:pic>
      <p:pic>
        <p:nvPicPr>
          <p:cNvPr id="425" name="Google Shape;608;p94"/>
          <p:cNvPicPr/>
          <p:nvPr/>
        </p:nvPicPr>
        <p:blipFill>
          <a:blip r:embed="rId4"/>
          <a:stretch/>
        </p:blipFill>
        <p:spPr>
          <a:xfrm>
            <a:off x="767160" y="1864080"/>
            <a:ext cx="7777440" cy="4870800"/>
          </a:xfrm>
          <a:prstGeom prst="rect">
            <a:avLst/>
          </a:prstGeom>
          <a:ln>
            <a:noFill/>
          </a:ln>
        </p:spPr>
      </p:pic>
      <p:pic>
        <p:nvPicPr>
          <p:cNvPr id="426" name="Google Shape;609;p94"/>
          <p:cNvPicPr/>
          <p:nvPr/>
        </p:nvPicPr>
        <p:blipFill>
          <a:blip r:embed="rId5"/>
          <a:stretch/>
        </p:blipFill>
        <p:spPr>
          <a:xfrm>
            <a:off x="7594200" y="251280"/>
            <a:ext cx="1460520" cy="71964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CustomShape 1"/>
          <p:cNvSpPr/>
          <p:nvPr/>
        </p:nvSpPr>
        <p:spPr>
          <a:xfrm>
            <a:off x="457200" y="273600"/>
            <a:ext cx="8227080" cy="1142640"/>
          </a:xfrm>
          <a:prstGeom prst="rect">
            <a:avLst/>
          </a:prstGeom>
          <a:noFill/>
          <a:ln>
            <a:noFill/>
          </a:ln>
        </p:spPr>
        <p:style>
          <a:lnRef idx="0">
            <a:scrgbClr r="0" g="0" b="0"/>
          </a:lnRef>
          <a:fillRef idx="0">
            <a:scrgbClr r="0" g="0" b="0"/>
          </a:fillRef>
          <a:effectRef idx="0">
            <a:scrgbClr r="0" g="0" b="0"/>
          </a:effectRef>
          <a:fontRef idx="minor"/>
        </p:style>
      </p:sp>
      <p:pic>
        <p:nvPicPr>
          <p:cNvPr id="265" name="Google Shape;307;p68"/>
          <p:cNvPicPr/>
          <p:nvPr/>
        </p:nvPicPr>
        <p:blipFill>
          <a:blip r:embed="rId2"/>
          <a:stretch/>
        </p:blipFill>
        <p:spPr>
          <a:xfrm>
            <a:off x="528480" y="1799280"/>
            <a:ext cx="4743360" cy="3842280"/>
          </a:xfrm>
          <a:prstGeom prst="rect">
            <a:avLst/>
          </a:prstGeom>
          <a:ln>
            <a:noFill/>
          </a:ln>
        </p:spPr>
      </p:pic>
      <p:pic>
        <p:nvPicPr>
          <p:cNvPr id="266" name="Google Shape;308;p68"/>
          <p:cNvPicPr/>
          <p:nvPr/>
        </p:nvPicPr>
        <p:blipFill>
          <a:blip r:embed="rId3"/>
          <a:stretch/>
        </p:blipFill>
        <p:spPr>
          <a:xfrm>
            <a:off x="5715000" y="1337400"/>
            <a:ext cx="3213720" cy="4816080"/>
          </a:xfrm>
          <a:prstGeom prst="rect">
            <a:avLst/>
          </a:prstGeom>
          <a:ln>
            <a:noFill/>
          </a:ln>
        </p:spPr>
      </p:pic>
      <p:sp>
        <p:nvSpPr>
          <p:cNvPr id="267" name="CustomShape 2"/>
          <p:cNvSpPr/>
          <p:nvPr/>
        </p:nvSpPr>
        <p:spPr>
          <a:xfrm>
            <a:off x="3414600" y="274680"/>
            <a:ext cx="5269680" cy="114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000" b="0" strike="noStrike" spc="-1">
                <a:solidFill>
                  <a:srgbClr val="000000"/>
                </a:solidFill>
                <a:latin typeface="Calibri"/>
                <a:ea typeface="Calibri"/>
              </a:rPr>
              <a:t>Where’s our College?</a:t>
            </a:r>
            <a:endParaRPr lang="es-ES" sz="4000" b="0" strike="noStrike" spc="-1">
              <a:latin typeface="Arial"/>
            </a:endParaRPr>
          </a:p>
        </p:txBody>
      </p:sp>
      <p:pic>
        <p:nvPicPr>
          <p:cNvPr id="268" name="Google Shape;310;p68"/>
          <p:cNvPicPr/>
          <p:nvPr/>
        </p:nvPicPr>
        <p:blipFill>
          <a:blip r:embed="rId4"/>
          <a:stretch/>
        </p:blipFill>
        <p:spPr>
          <a:xfrm>
            <a:off x="942840" y="6025320"/>
            <a:ext cx="7156800" cy="808560"/>
          </a:xfrm>
          <a:prstGeom prst="rect">
            <a:avLst/>
          </a:prstGeom>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ustomShape 1"/>
          <p:cNvSpPr/>
          <p:nvPr/>
        </p:nvSpPr>
        <p:spPr>
          <a:xfrm>
            <a:off x="432000" y="2016000"/>
            <a:ext cx="8178120" cy="331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70000"/>
              </a:lnSpc>
            </a:pPr>
            <a:r>
              <a:rPr lang="es-ES" sz="5400" b="0" strike="noStrike" spc="-1">
                <a:solidFill>
                  <a:srgbClr val="595959"/>
                </a:solidFill>
                <a:latin typeface="Calibri"/>
                <a:ea typeface="Calibri"/>
              </a:rPr>
              <a:t>Judicial measures for young offenders in Spain</a:t>
            </a:r>
            <a:endParaRPr lang="es-ES" sz="5400" b="0" strike="noStrike" spc="-1">
              <a:latin typeface="Arial"/>
            </a:endParaRPr>
          </a:p>
          <a:p>
            <a:pPr algn="ctr">
              <a:lnSpc>
                <a:spcPct val="70000"/>
              </a:lnSpc>
            </a:pPr>
            <a:endParaRPr lang="es-ES" sz="5400" b="0" strike="noStrike" spc="-1">
              <a:latin typeface="Arial"/>
            </a:endParaRPr>
          </a:p>
          <a:p>
            <a:pPr algn="ctr">
              <a:lnSpc>
                <a:spcPct val="70000"/>
              </a:lnSpc>
            </a:pPr>
            <a:r>
              <a:rPr lang="es-ES" sz="2200" b="0" strike="noStrike" spc="-1">
                <a:solidFill>
                  <a:srgbClr val="595959"/>
                </a:solidFill>
                <a:latin typeface="Calibri"/>
                <a:ea typeface="Calibri"/>
              </a:rPr>
              <a:t>Cristóbal Melgarejo Romero</a:t>
            </a:r>
            <a:endParaRPr lang="es-ES" sz="2200" b="0" strike="noStrike" spc="-1">
              <a:latin typeface="Arial"/>
            </a:endParaRPr>
          </a:p>
          <a:p>
            <a:pPr algn="ctr">
              <a:lnSpc>
                <a:spcPct val="70000"/>
              </a:lnSpc>
            </a:pPr>
            <a:endParaRPr lang="es-ES" sz="2200" b="0" strike="noStrike" spc="-1">
              <a:latin typeface="Arial"/>
            </a:endParaRPr>
          </a:p>
          <a:p>
            <a:pPr algn="ctr">
              <a:lnSpc>
                <a:spcPct val="70000"/>
              </a:lnSpc>
            </a:pPr>
            <a:r>
              <a:rPr lang="es-ES" sz="2200" b="0" strike="noStrike" spc="-1">
                <a:solidFill>
                  <a:srgbClr val="595959"/>
                </a:solidFill>
                <a:latin typeface="Calibri"/>
                <a:ea typeface="Calibri"/>
              </a:rPr>
              <a:t>Director of the CIPFP Valle de Elda</a:t>
            </a:r>
            <a:endParaRPr lang="es-ES" sz="2200" b="0" strike="noStrike" spc="-1">
              <a:latin typeface="Arial"/>
            </a:endParaRPr>
          </a:p>
          <a:p>
            <a:pPr algn="ctr">
              <a:lnSpc>
                <a:spcPct val="70000"/>
              </a:lnSpc>
            </a:pPr>
            <a:r>
              <a:rPr lang="es-ES" sz="2200" b="0" strike="noStrike" spc="-1">
                <a:solidFill>
                  <a:srgbClr val="595959"/>
                </a:solidFill>
                <a:latin typeface="Calibri"/>
                <a:ea typeface="Calibri"/>
              </a:rPr>
              <a:t>Spain</a:t>
            </a:r>
            <a:endParaRPr lang="es-ES" sz="2200" b="0" strike="noStrike" spc="-1">
              <a:latin typeface="Arial"/>
            </a:endParaRPr>
          </a:p>
          <a:p>
            <a:pPr algn="ctr">
              <a:lnSpc>
                <a:spcPct val="70000"/>
              </a:lnSpc>
            </a:pPr>
            <a:r>
              <a:rPr lang="es-ES" sz="2200" b="0" strike="noStrike" spc="-1">
                <a:solidFill>
                  <a:srgbClr val="595959"/>
                </a:solidFill>
                <a:latin typeface="Calibri"/>
                <a:ea typeface="Calibri"/>
              </a:rPr>
              <a:t>Moscow 21st November 2019</a:t>
            </a:r>
            <a:endParaRPr lang="es-ES" sz="2200" b="0" strike="noStrike" spc="-1">
              <a:latin typeface="Arial"/>
            </a:endParaRPr>
          </a:p>
        </p:txBody>
      </p:sp>
      <p:pic>
        <p:nvPicPr>
          <p:cNvPr id="428" name="Google Shape;617;p95"/>
          <p:cNvPicPr/>
          <p:nvPr/>
        </p:nvPicPr>
        <p:blipFill>
          <a:blip r:embed="rId3"/>
          <a:stretch/>
        </p:blipFill>
        <p:spPr>
          <a:xfrm>
            <a:off x="942840" y="6025320"/>
            <a:ext cx="7156800" cy="808560"/>
          </a:xfrm>
          <a:prstGeom prst="rect">
            <a:avLst/>
          </a:prstGeom>
          <a:ln>
            <a:noFill/>
          </a:ln>
        </p:spPr>
      </p:pic>
      <p:pic>
        <p:nvPicPr>
          <p:cNvPr id="429" name="Google Shape;618;p95"/>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TextShape 1"/>
          <p:cNvSpPr txBox="1"/>
          <p:nvPr/>
        </p:nvSpPr>
        <p:spPr>
          <a:xfrm>
            <a:off x="457200" y="1791360"/>
            <a:ext cx="8228880" cy="3976920"/>
          </a:xfrm>
          <a:prstGeom prst="rect">
            <a:avLst/>
          </a:prstGeom>
          <a:noFill/>
          <a:ln>
            <a:noFill/>
          </a:ln>
        </p:spPr>
        <p:txBody>
          <a:bodyPr lIns="0" tIns="0" rIns="0" bIns="0" anchor="ctr">
            <a:noAutofit/>
          </a:bodyPr>
          <a:lstStyle/>
          <a:p>
            <a:pPr>
              <a:lnSpc>
                <a:spcPct val="150000"/>
              </a:lnSpc>
            </a:pPr>
            <a:r>
              <a:rPr lang="es-ES" sz="1800" b="0" strike="noStrike" spc="-1">
                <a:solidFill>
                  <a:srgbClr val="000000"/>
                </a:solidFill>
                <a:latin typeface="Arial"/>
                <a:ea typeface="Arial"/>
              </a:rPr>
              <a:t>The Law LO 5/2000 (12th January 2001) and the RD 1774/2004 (30th July) contain the Spanish Government systems for responding to children in conflict with the law.</a:t>
            </a:r>
            <a:endParaRPr lang="es-ES" sz="1800" b="0" strike="noStrike" spc="-1">
              <a:latin typeface="Arial"/>
            </a:endParaRPr>
          </a:p>
          <a:p>
            <a:pPr>
              <a:lnSpc>
                <a:spcPct val="150000"/>
              </a:lnSpc>
            </a:pPr>
            <a:r>
              <a:rPr lang="es-ES" sz="1800" b="0" strike="noStrike" spc="-1">
                <a:solidFill>
                  <a:srgbClr val="000000"/>
                </a:solidFill>
                <a:latin typeface="Arial"/>
                <a:ea typeface="Arial"/>
              </a:rPr>
              <a:t>The Spanish law on juvenile justice was born with a serious aim: to consider that children in conflict with the law need to be dealt with in largely the different way as adults due to their age, their special idiosyncrasy and their hypothetical lack of</a:t>
            </a:r>
            <a:endParaRPr lang="es-ES" sz="1800" b="0" strike="noStrike" spc="-1">
              <a:latin typeface="Arial"/>
            </a:endParaRPr>
          </a:p>
          <a:p>
            <a:pPr>
              <a:lnSpc>
                <a:spcPct val="150000"/>
              </a:lnSpc>
            </a:pPr>
            <a:r>
              <a:rPr lang="es-ES" sz="1800" b="0" strike="noStrike" spc="-1">
                <a:solidFill>
                  <a:srgbClr val="000000"/>
                </a:solidFill>
                <a:latin typeface="Arial"/>
                <a:ea typeface="Arial"/>
              </a:rPr>
              <a:t>maturity or other similar factors.</a:t>
            </a:r>
            <a:endParaRPr lang="es-ES" sz="1800" b="0" strike="noStrike" spc="-1">
              <a:latin typeface="Arial"/>
            </a:endParaRPr>
          </a:p>
          <a:p>
            <a:pPr>
              <a:lnSpc>
                <a:spcPct val="150000"/>
              </a:lnSpc>
            </a:pPr>
            <a:endParaRPr lang="es-ES" sz="1800" b="0" strike="noStrike" spc="-1">
              <a:latin typeface="Arial"/>
            </a:endParaRPr>
          </a:p>
        </p:txBody>
      </p:sp>
      <p:pic>
        <p:nvPicPr>
          <p:cNvPr id="431" name="Google Shape;625;p96"/>
          <p:cNvPicPr/>
          <p:nvPr/>
        </p:nvPicPr>
        <p:blipFill>
          <a:blip r:embed="rId3"/>
          <a:stretch/>
        </p:blipFill>
        <p:spPr>
          <a:xfrm>
            <a:off x="942840" y="6025320"/>
            <a:ext cx="7156800" cy="808560"/>
          </a:xfrm>
          <a:prstGeom prst="rect">
            <a:avLst/>
          </a:prstGeom>
          <a:ln>
            <a:noFill/>
          </a:ln>
        </p:spPr>
      </p:pic>
      <p:pic>
        <p:nvPicPr>
          <p:cNvPr id="432" name="Google Shape;626;p96"/>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TextShape 1"/>
          <p:cNvSpPr txBox="1"/>
          <p:nvPr/>
        </p:nvSpPr>
        <p:spPr>
          <a:xfrm>
            <a:off x="457200" y="1908360"/>
            <a:ext cx="8228880" cy="3673440"/>
          </a:xfrm>
          <a:prstGeom prst="rect">
            <a:avLst/>
          </a:prstGeom>
          <a:noFill/>
          <a:ln>
            <a:noFill/>
          </a:ln>
        </p:spPr>
        <p:txBody>
          <a:bodyPr lIns="0" tIns="0" rIns="0" bIns="0" anchor="ctr">
            <a:noAutofit/>
          </a:bodyPr>
          <a:lstStyle/>
          <a:p>
            <a:pPr>
              <a:lnSpc>
                <a:spcPct val="150000"/>
              </a:lnSpc>
            </a:pPr>
            <a:r>
              <a:rPr lang="es-ES" sz="1800" b="0" strike="noStrike" spc="-1">
                <a:solidFill>
                  <a:srgbClr val="000000"/>
                </a:solidFill>
                <a:latin typeface="Arial"/>
                <a:ea typeface="Arial"/>
              </a:rPr>
              <a:t>There are </a:t>
            </a:r>
            <a:r>
              <a:rPr lang="es-ES" sz="1800" b="1" u="sng" strike="noStrike" spc="-1">
                <a:solidFill>
                  <a:srgbClr val="000000"/>
                </a:solidFill>
                <a:uFillTx/>
                <a:latin typeface="Arial"/>
                <a:ea typeface="Arial"/>
              </a:rPr>
              <a:t>three keys</a:t>
            </a:r>
            <a:r>
              <a:rPr lang="es-ES" sz="1800" b="0" strike="noStrike" spc="-1">
                <a:solidFill>
                  <a:srgbClr val="000000"/>
                </a:solidFill>
                <a:latin typeface="Arial"/>
                <a:ea typeface="Arial"/>
              </a:rPr>
              <a:t> to understanding the </a:t>
            </a:r>
            <a:r>
              <a:rPr lang="es-ES" sz="1800" b="1" u="sng" strike="noStrike" spc="-1">
                <a:solidFill>
                  <a:srgbClr val="000000"/>
                </a:solidFill>
                <a:uFillTx/>
                <a:latin typeface="Arial"/>
                <a:ea typeface="Arial"/>
              </a:rPr>
              <a:t>spirit of the law</a:t>
            </a:r>
            <a:r>
              <a:rPr lang="es-ES" sz="1800" b="0" strike="noStrike" spc="-1">
                <a:solidFill>
                  <a:srgbClr val="000000"/>
                </a:solidFill>
                <a:latin typeface="Arial"/>
                <a:ea typeface="Arial"/>
              </a:rPr>
              <a:t>:</a:t>
            </a:r>
            <a:endParaRPr lang="es-ES" sz="1800" b="0" strike="noStrike" spc="-1">
              <a:latin typeface="Arial"/>
            </a:endParaRPr>
          </a:p>
          <a:p>
            <a:pPr>
              <a:lnSpc>
                <a:spcPct val="150000"/>
              </a:lnSpc>
            </a:pPr>
            <a:endParaRPr lang="es-ES" sz="1800" b="0" strike="noStrike" spc="-1">
              <a:latin typeface="Arial"/>
            </a:endParaRPr>
          </a:p>
          <a:p>
            <a:pPr marL="457200">
              <a:lnSpc>
                <a:spcPct val="150000"/>
              </a:lnSpc>
            </a:pPr>
            <a:r>
              <a:rPr lang="es-ES" sz="1800" b="0" strike="noStrike" spc="-1">
                <a:solidFill>
                  <a:srgbClr val="000000"/>
                </a:solidFill>
                <a:latin typeface="Arial"/>
                <a:ea typeface="Arial"/>
              </a:rPr>
              <a:t>* the </a:t>
            </a:r>
            <a:r>
              <a:rPr lang="es-ES" sz="1800" b="1" strike="noStrike" spc="-1">
                <a:solidFill>
                  <a:srgbClr val="000000"/>
                </a:solidFill>
                <a:latin typeface="Arial"/>
                <a:ea typeface="Arial"/>
              </a:rPr>
              <a:t>best interests</a:t>
            </a:r>
            <a:r>
              <a:rPr lang="es-ES" sz="1800" b="0" strike="noStrike" spc="-1">
                <a:solidFill>
                  <a:srgbClr val="000000"/>
                </a:solidFill>
                <a:latin typeface="Arial"/>
                <a:ea typeface="Arial"/>
              </a:rPr>
              <a:t> of the child;</a:t>
            </a:r>
            <a:endParaRPr lang="es-ES" sz="1800" b="0" strike="noStrike" spc="-1">
              <a:latin typeface="Arial"/>
            </a:endParaRPr>
          </a:p>
          <a:p>
            <a:pPr marL="457200">
              <a:lnSpc>
                <a:spcPct val="150000"/>
              </a:lnSpc>
            </a:pPr>
            <a:r>
              <a:rPr lang="es-ES" sz="1800" b="0" strike="noStrike" spc="-1">
                <a:solidFill>
                  <a:srgbClr val="000000"/>
                </a:solidFill>
                <a:latin typeface="Arial"/>
                <a:ea typeface="Arial"/>
              </a:rPr>
              <a:t>* the aim of Spanish legislation on children offenders: educational and</a:t>
            </a:r>
            <a:endParaRPr lang="es-ES" sz="1800" b="0" strike="noStrike" spc="-1">
              <a:latin typeface="Arial"/>
            </a:endParaRPr>
          </a:p>
          <a:p>
            <a:pPr marL="457200">
              <a:lnSpc>
                <a:spcPct val="150000"/>
              </a:lnSpc>
            </a:pPr>
            <a:r>
              <a:rPr lang="es-ES" sz="1800" b="0" strike="noStrike" spc="-1">
                <a:solidFill>
                  <a:srgbClr val="000000"/>
                </a:solidFill>
                <a:latin typeface="Arial"/>
                <a:ea typeface="Arial"/>
              </a:rPr>
              <a:t>repressive at the same time;</a:t>
            </a:r>
            <a:endParaRPr lang="es-ES" sz="1800" b="0" strike="noStrike" spc="-1">
              <a:latin typeface="Arial"/>
            </a:endParaRPr>
          </a:p>
          <a:p>
            <a:pPr marL="457200">
              <a:lnSpc>
                <a:spcPct val="150000"/>
              </a:lnSpc>
            </a:pPr>
            <a:r>
              <a:rPr lang="es-ES" sz="1800" b="0" strike="noStrike" spc="-1">
                <a:solidFill>
                  <a:srgbClr val="000000"/>
                </a:solidFill>
                <a:latin typeface="Arial"/>
                <a:ea typeface="Arial"/>
              </a:rPr>
              <a:t>* the importance of the </a:t>
            </a:r>
            <a:r>
              <a:rPr lang="es-ES" sz="1800" b="1" u="sng" strike="noStrike" spc="-1">
                <a:solidFill>
                  <a:srgbClr val="000000"/>
                </a:solidFill>
                <a:uFillTx/>
                <a:latin typeface="Arial"/>
                <a:ea typeface="Arial"/>
              </a:rPr>
              <a:t>preventive measures</a:t>
            </a:r>
            <a:r>
              <a:rPr lang="es-ES" sz="1800" b="0" strike="noStrike" spc="-1">
                <a:solidFill>
                  <a:srgbClr val="000000"/>
                </a:solidFill>
                <a:latin typeface="Arial"/>
                <a:ea typeface="Arial"/>
              </a:rPr>
              <a:t> over the punishment itself.</a:t>
            </a:r>
            <a:endParaRPr lang="es-ES" sz="1800" b="0" strike="noStrike" spc="-1">
              <a:latin typeface="Arial"/>
            </a:endParaRPr>
          </a:p>
          <a:p>
            <a:pPr marL="457200">
              <a:lnSpc>
                <a:spcPct val="150000"/>
              </a:lnSpc>
            </a:pPr>
            <a:endParaRPr lang="es-ES" sz="1800" b="0" strike="noStrike" spc="-1">
              <a:latin typeface="Arial"/>
            </a:endParaRPr>
          </a:p>
          <a:p>
            <a:pPr>
              <a:lnSpc>
                <a:spcPct val="115000"/>
              </a:lnSpc>
            </a:pPr>
            <a:endParaRPr lang="es-ES" sz="1800" b="0" strike="noStrike" spc="-1">
              <a:latin typeface="Arial"/>
            </a:endParaRPr>
          </a:p>
        </p:txBody>
      </p:sp>
      <p:pic>
        <p:nvPicPr>
          <p:cNvPr id="434" name="Google Shape;633;p97"/>
          <p:cNvPicPr/>
          <p:nvPr/>
        </p:nvPicPr>
        <p:blipFill>
          <a:blip r:embed="rId3"/>
          <a:stretch/>
        </p:blipFill>
        <p:spPr>
          <a:xfrm>
            <a:off x="942840" y="6025320"/>
            <a:ext cx="7156800" cy="808560"/>
          </a:xfrm>
          <a:prstGeom prst="rect">
            <a:avLst/>
          </a:prstGeom>
          <a:ln>
            <a:noFill/>
          </a:ln>
        </p:spPr>
      </p:pic>
      <p:pic>
        <p:nvPicPr>
          <p:cNvPr id="435" name="Google Shape;634;p97"/>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TextShape 1"/>
          <p:cNvSpPr txBox="1"/>
          <p:nvPr/>
        </p:nvSpPr>
        <p:spPr>
          <a:xfrm>
            <a:off x="457200" y="1909440"/>
            <a:ext cx="8228880" cy="3976920"/>
          </a:xfrm>
          <a:prstGeom prst="rect">
            <a:avLst/>
          </a:prstGeom>
          <a:noFill/>
          <a:ln>
            <a:noFill/>
          </a:ln>
        </p:spPr>
        <p:txBody>
          <a:bodyPr lIns="0" tIns="0" rIns="0" bIns="0" anchor="ctr">
            <a:noAutofit/>
          </a:bodyPr>
          <a:lstStyle/>
          <a:p>
            <a:pPr algn="ctr">
              <a:lnSpc>
                <a:spcPct val="100000"/>
              </a:lnSpc>
            </a:pPr>
            <a:r>
              <a:rPr lang="es-ES" sz="1800" b="1" strike="noStrike" spc="-1">
                <a:solidFill>
                  <a:srgbClr val="000000"/>
                </a:solidFill>
                <a:latin typeface="Arial"/>
                <a:ea typeface="Arial"/>
              </a:rPr>
              <a:t>Criminal Age of Responsibility: </a:t>
            </a:r>
            <a:endParaRPr lang="es-ES" sz="1800" b="0" strike="noStrike" spc="-1">
              <a:latin typeface="Arial"/>
            </a:endParaRPr>
          </a:p>
          <a:p>
            <a:pPr>
              <a:lnSpc>
                <a:spcPct val="100000"/>
              </a:lnSpc>
            </a:pPr>
            <a:endParaRPr lang="es-ES" sz="1800" b="0" strike="noStrike" spc="-1">
              <a:latin typeface="Arial"/>
            </a:endParaRPr>
          </a:p>
          <a:p>
            <a:pPr>
              <a:lnSpc>
                <a:spcPct val="100000"/>
              </a:lnSpc>
            </a:pPr>
            <a:r>
              <a:rPr lang="es-ES" sz="1800" b="0" strike="noStrike" spc="-1">
                <a:solidFill>
                  <a:srgbClr val="000000"/>
                </a:solidFill>
                <a:latin typeface="Arial"/>
                <a:ea typeface="Arial"/>
              </a:rPr>
              <a:t>The present Law is applied to call the persons </a:t>
            </a:r>
            <a:r>
              <a:rPr lang="es-ES" sz="1800" b="1" u="sng" strike="noStrike" spc="-1">
                <a:solidFill>
                  <a:srgbClr val="000000"/>
                </a:solidFill>
                <a:uFillTx/>
                <a:latin typeface="Arial"/>
                <a:ea typeface="Arial"/>
              </a:rPr>
              <a:t>above fourteen years of age and below eighteen years of age</a:t>
            </a:r>
            <a:r>
              <a:rPr lang="es-ES" sz="1800" b="0" strike="noStrike" spc="-1">
                <a:solidFill>
                  <a:srgbClr val="000000"/>
                </a:solidFill>
                <a:latin typeface="Arial"/>
                <a:ea typeface="Arial"/>
              </a:rPr>
              <a:t> to account for the commission of acts classified as offences or faults by the Penal Code. </a:t>
            </a:r>
            <a:endParaRPr lang="es-ES" sz="1800" b="0" strike="noStrike" spc="-1">
              <a:latin typeface="Arial"/>
            </a:endParaRPr>
          </a:p>
          <a:p>
            <a:pPr>
              <a:lnSpc>
                <a:spcPct val="100000"/>
              </a:lnSpc>
            </a:pPr>
            <a:endParaRPr lang="es-ES" sz="1800" b="0" strike="noStrike" spc="-1">
              <a:latin typeface="Arial"/>
            </a:endParaRPr>
          </a:p>
          <a:p>
            <a:pPr>
              <a:lnSpc>
                <a:spcPct val="100000"/>
              </a:lnSpc>
            </a:pPr>
            <a:r>
              <a:rPr lang="es-ES" sz="1800" b="0" strike="noStrike" spc="-1">
                <a:solidFill>
                  <a:srgbClr val="000000"/>
                </a:solidFill>
                <a:latin typeface="Arial"/>
                <a:ea typeface="Arial"/>
              </a:rPr>
              <a:t>The term ‘minor’ is used with a general nature to refer to any person whose age is below eighteen years.</a:t>
            </a:r>
            <a:endParaRPr lang="es-ES" sz="1800" b="0" strike="noStrike" spc="-1">
              <a:latin typeface="Arial"/>
            </a:endParaRPr>
          </a:p>
          <a:p>
            <a:pPr>
              <a:lnSpc>
                <a:spcPct val="100000"/>
              </a:lnSpc>
            </a:pPr>
            <a:endParaRPr lang="es-ES" sz="1800" b="0" strike="noStrike" spc="-1">
              <a:latin typeface="Arial"/>
            </a:endParaRPr>
          </a:p>
          <a:p>
            <a:pPr>
              <a:lnSpc>
                <a:spcPct val="100000"/>
              </a:lnSpc>
            </a:pPr>
            <a:r>
              <a:rPr lang="es-ES" sz="1800" b="1" u="sng" strike="noStrike" spc="-1">
                <a:solidFill>
                  <a:srgbClr val="000000"/>
                </a:solidFill>
                <a:uFillTx/>
                <a:latin typeface="Arial"/>
                <a:ea typeface="Arial"/>
              </a:rPr>
              <a:t>Minors below fourteen years of age lack criminal liability</a:t>
            </a:r>
            <a:r>
              <a:rPr lang="es-ES" sz="1800" b="0" strike="noStrike" spc="-1">
                <a:solidFill>
                  <a:srgbClr val="000000"/>
                </a:solidFill>
                <a:latin typeface="Arial"/>
                <a:ea typeface="Arial"/>
              </a:rPr>
              <a:t>; according to the Law, it is stipulated that in these cases minors shall not be demanded liability, but they shall be applied what is provided by the regulations related to the protection of minors.</a:t>
            </a:r>
            <a:endParaRPr lang="es-ES" sz="1800" b="0" strike="noStrike" spc="-1">
              <a:latin typeface="Arial"/>
            </a:endParaRPr>
          </a:p>
          <a:p>
            <a:pPr>
              <a:lnSpc>
                <a:spcPct val="100000"/>
              </a:lnSpc>
            </a:pPr>
            <a:endParaRPr lang="es-ES" sz="1800" b="0" strike="noStrike" spc="-1">
              <a:latin typeface="Arial"/>
            </a:endParaRPr>
          </a:p>
          <a:p>
            <a:pPr>
              <a:lnSpc>
                <a:spcPct val="100000"/>
              </a:lnSpc>
            </a:pPr>
            <a:endParaRPr lang="es-ES" sz="1800" b="0" strike="noStrike" spc="-1">
              <a:latin typeface="Arial"/>
            </a:endParaRPr>
          </a:p>
          <a:p>
            <a:pPr>
              <a:lnSpc>
                <a:spcPct val="100000"/>
              </a:lnSpc>
            </a:pPr>
            <a:endParaRPr lang="es-ES" sz="1800" b="0" strike="noStrike" spc="-1">
              <a:latin typeface="Arial"/>
            </a:endParaRPr>
          </a:p>
        </p:txBody>
      </p:sp>
      <p:pic>
        <p:nvPicPr>
          <p:cNvPr id="437" name="Google Shape;641;p98"/>
          <p:cNvPicPr/>
          <p:nvPr/>
        </p:nvPicPr>
        <p:blipFill>
          <a:blip r:embed="rId3"/>
          <a:stretch/>
        </p:blipFill>
        <p:spPr>
          <a:xfrm>
            <a:off x="942840" y="6025320"/>
            <a:ext cx="7156800" cy="808560"/>
          </a:xfrm>
          <a:prstGeom prst="rect">
            <a:avLst/>
          </a:prstGeom>
          <a:ln>
            <a:noFill/>
          </a:ln>
        </p:spPr>
      </p:pic>
      <p:pic>
        <p:nvPicPr>
          <p:cNvPr id="438" name="Google Shape;642;p98"/>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TextShape 1"/>
          <p:cNvSpPr txBox="1"/>
          <p:nvPr/>
        </p:nvSpPr>
        <p:spPr>
          <a:xfrm>
            <a:off x="243000" y="2070000"/>
            <a:ext cx="8667720" cy="3976920"/>
          </a:xfrm>
          <a:prstGeom prst="rect">
            <a:avLst/>
          </a:prstGeom>
          <a:noFill/>
          <a:ln>
            <a:noFill/>
          </a:ln>
        </p:spPr>
        <p:txBody>
          <a:bodyPr lIns="0" tIns="0" rIns="0" bIns="0" anchor="ctr">
            <a:noAutofit/>
          </a:bodyPr>
          <a:lstStyle/>
          <a:p>
            <a:pPr algn="ctr">
              <a:lnSpc>
                <a:spcPct val="100000"/>
              </a:lnSpc>
            </a:pPr>
            <a:r>
              <a:rPr lang="es-ES" sz="1800" b="1" strike="noStrike" spc="-1">
                <a:solidFill>
                  <a:srgbClr val="000000"/>
                </a:solidFill>
                <a:latin typeface="Arial"/>
                <a:ea typeface="Arial"/>
              </a:rPr>
              <a:t>Involved Institutions and professionals:</a:t>
            </a:r>
            <a:r>
              <a:rPr lang="es-ES" sz="1800" b="0" strike="noStrike" spc="-1">
                <a:solidFill>
                  <a:srgbClr val="000000"/>
                </a:solidFill>
                <a:latin typeface="Arial"/>
                <a:ea typeface="Arial"/>
              </a:rPr>
              <a:t> </a:t>
            </a: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r>
              <a:rPr lang="es-ES" sz="1400" b="0" strike="noStrike" spc="-1">
                <a:solidFill>
                  <a:srgbClr val="000000"/>
                </a:solidFill>
                <a:latin typeface="Arial"/>
                <a:ea typeface="Arial"/>
              </a:rPr>
              <a:t>All involved institutions and professionals shall be specialised in the subject.</a:t>
            </a:r>
            <a:endParaRPr lang="es-ES" sz="1400" b="0" strike="noStrike" spc="-1">
              <a:latin typeface="Arial"/>
            </a:endParaRPr>
          </a:p>
          <a:p>
            <a:pPr algn="just">
              <a:lnSpc>
                <a:spcPct val="100000"/>
              </a:lnSpc>
            </a:pPr>
            <a:endParaRPr lang="es-ES" sz="1400" b="0" strike="noStrike" spc="-1">
              <a:latin typeface="Arial"/>
            </a:endParaRPr>
          </a:p>
          <a:p>
            <a:pPr algn="just">
              <a:lnSpc>
                <a:spcPct val="100000"/>
              </a:lnSpc>
            </a:pPr>
            <a:r>
              <a:rPr lang="es-ES" sz="1400" b="0" strike="noStrike" spc="-1">
                <a:solidFill>
                  <a:srgbClr val="000000"/>
                </a:solidFill>
                <a:latin typeface="Arial"/>
                <a:ea typeface="Arial"/>
              </a:rPr>
              <a:t>a. </a:t>
            </a:r>
            <a:r>
              <a:rPr lang="es-ES" sz="1400" b="1" strike="noStrike" spc="-1">
                <a:solidFill>
                  <a:srgbClr val="000000"/>
                </a:solidFill>
                <a:latin typeface="Arial"/>
                <a:ea typeface="Arial"/>
              </a:rPr>
              <a:t>The Prosecution Service</a:t>
            </a:r>
            <a:r>
              <a:rPr lang="es-ES" sz="1400" b="0" strike="noStrike" spc="-1">
                <a:solidFill>
                  <a:srgbClr val="000000"/>
                </a:solidFill>
                <a:latin typeface="Arial"/>
                <a:ea typeface="Arial"/>
              </a:rPr>
              <a:t>: (Ministerio Fiscal) It is the institution in charge of the investigation concerning the criminal proceedings</a:t>
            </a:r>
            <a:endParaRPr lang="es-ES" sz="1400" b="0" strike="noStrike" spc="-1">
              <a:latin typeface="Arial"/>
            </a:endParaRPr>
          </a:p>
          <a:p>
            <a:pPr algn="just">
              <a:lnSpc>
                <a:spcPct val="100000"/>
              </a:lnSpc>
            </a:pPr>
            <a:endParaRPr lang="es-ES" sz="1400" b="0" strike="noStrike" spc="-1">
              <a:latin typeface="Arial"/>
            </a:endParaRPr>
          </a:p>
          <a:p>
            <a:pPr algn="just">
              <a:lnSpc>
                <a:spcPct val="100000"/>
              </a:lnSpc>
            </a:pPr>
            <a:r>
              <a:rPr lang="es-ES" sz="1400" b="0" strike="noStrike" spc="-1">
                <a:solidFill>
                  <a:srgbClr val="000000"/>
                </a:solidFill>
                <a:latin typeface="Arial"/>
                <a:ea typeface="Arial"/>
              </a:rPr>
              <a:t>b. </a:t>
            </a:r>
            <a:r>
              <a:rPr lang="es-ES" sz="1400" b="1" strike="noStrike" spc="-1">
                <a:solidFill>
                  <a:srgbClr val="000000"/>
                </a:solidFill>
                <a:latin typeface="Arial"/>
                <a:ea typeface="Arial"/>
              </a:rPr>
              <a:t>Juvenile Courts</a:t>
            </a:r>
            <a:r>
              <a:rPr lang="es-ES" sz="1400" b="0" strike="noStrike" spc="-1">
                <a:solidFill>
                  <a:srgbClr val="000000"/>
                </a:solidFill>
                <a:latin typeface="Arial"/>
                <a:ea typeface="Arial"/>
              </a:rPr>
              <a:t>: (Juzgado de Menores) These are specialized judicial bodies competent to prosecute minors who have committed a criminal offence, issuing appropriate judgement and ordering its implementation.</a:t>
            </a:r>
            <a:endParaRPr lang="es-ES" sz="1400" b="0" strike="noStrike" spc="-1">
              <a:latin typeface="Arial"/>
            </a:endParaRPr>
          </a:p>
          <a:p>
            <a:pPr algn="just">
              <a:lnSpc>
                <a:spcPct val="100000"/>
              </a:lnSpc>
            </a:pPr>
            <a:endParaRPr lang="es-ES" sz="1400" b="0" strike="noStrike" spc="-1">
              <a:latin typeface="Arial"/>
            </a:endParaRPr>
          </a:p>
          <a:p>
            <a:pPr algn="just">
              <a:lnSpc>
                <a:spcPct val="100000"/>
              </a:lnSpc>
            </a:pPr>
            <a:r>
              <a:rPr lang="es-ES" sz="1400" b="0" strike="noStrike" spc="-1">
                <a:solidFill>
                  <a:srgbClr val="000000"/>
                </a:solidFill>
                <a:latin typeface="Arial"/>
                <a:ea typeface="Arial"/>
              </a:rPr>
              <a:t>c. </a:t>
            </a:r>
            <a:r>
              <a:rPr lang="es-ES" sz="1400" b="1" strike="noStrike" spc="-1">
                <a:solidFill>
                  <a:srgbClr val="000000"/>
                </a:solidFill>
                <a:latin typeface="Arial"/>
                <a:ea typeface="Arial"/>
              </a:rPr>
              <a:t>The Administration of the Autonomous Communities Governments</a:t>
            </a:r>
            <a:r>
              <a:rPr lang="es-ES" sz="1400" b="0" strike="noStrike" spc="-1">
                <a:solidFill>
                  <a:srgbClr val="000000"/>
                </a:solidFill>
                <a:latin typeface="Arial"/>
                <a:ea typeface="Arial"/>
              </a:rPr>
              <a:t>: The implementation of the measures (whether protective or final) issued by the Juvenile Judges in their final judgements is the competence of the Autonomous Communities and the Autonomous Cities of Ceuta and Melilla.</a:t>
            </a:r>
            <a:endParaRPr lang="es-ES" sz="1400" b="0" strike="noStrike" spc="-1">
              <a:latin typeface="Arial"/>
            </a:endParaRPr>
          </a:p>
          <a:p>
            <a:pPr algn="just">
              <a:lnSpc>
                <a:spcPct val="100000"/>
              </a:lnSpc>
            </a:pPr>
            <a:endParaRPr lang="es-ES" sz="1400" b="0" strike="noStrike" spc="-1">
              <a:latin typeface="Arial"/>
            </a:endParaRPr>
          </a:p>
          <a:p>
            <a:pPr algn="just">
              <a:lnSpc>
                <a:spcPct val="100000"/>
              </a:lnSpc>
            </a:pPr>
            <a:r>
              <a:rPr lang="es-ES" sz="1400" b="0" strike="noStrike" spc="-1">
                <a:solidFill>
                  <a:srgbClr val="000000"/>
                </a:solidFill>
                <a:latin typeface="Arial"/>
                <a:ea typeface="Arial"/>
              </a:rPr>
              <a:t>d. </a:t>
            </a:r>
            <a:r>
              <a:rPr lang="es-ES" sz="1400" b="1" strike="noStrike" spc="-1">
                <a:solidFill>
                  <a:srgbClr val="000000"/>
                </a:solidFill>
                <a:latin typeface="Arial"/>
                <a:ea typeface="Arial"/>
              </a:rPr>
              <a:t>Technical Teams:1 (TT) (Equipos Técnicos: ET)</a:t>
            </a:r>
            <a:r>
              <a:rPr lang="es-ES" sz="1400" b="0" strike="noStrike" spc="-1">
                <a:solidFill>
                  <a:srgbClr val="000000"/>
                </a:solidFill>
                <a:latin typeface="Arial"/>
                <a:ea typeface="Arial"/>
              </a:rPr>
              <a:t> These are made up by physiologists, instructors and social workers whose purpose is to provide technical assistance concerning the matters related to their professional disciplines to the Juvenile Judges and the Prosecution Service</a:t>
            </a:r>
            <a:endParaRPr lang="es-ES" sz="1400" b="0" strike="noStrike" spc="-1">
              <a:latin typeface="Arial"/>
            </a:endParaRPr>
          </a:p>
          <a:p>
            <a:pPr algn="just">
              <a:lnSpc>
                <a:spcPct val="100000"/>
              </a:lnSpc>
            </a:pPr>
            <a:endParaRPr lang="es-ES" sz="1400" b="0" strike="noStrike" spc="-1">
              <a:latin typeface="Arial"/>
            </a:endParaRPr>
          </a:p>
          <a:p>
            <a:pPr algn="just">
              <a:lnSpc>
                <a:spcPct val="100000"/>
              </a:lnSpc>
            </a:pPr>
            <a:r>
              <a:rPr lang="es-ES" sz="1400" b="0" strike="noStrike" spc="-1">
                <a:solidFill>
                  <a:srgbClr val="000000"/>
                </a:solidFill>
                <a:latin typeface="Arial"/>
                <a:ea typeface="Arial"/>
              </a:rPr>
              <a:t>e. </a:t>
            </a:r>
            <a:r>
              <a:rPr lang="es-ES" sz="1400" b="1" strike="noStrike" spc="-1">
                <a:solidFill>
                  <a:srgbClr val="000000"/>
                </a:solidFill>
                <a:latin typeface="Arial"/>
                <a:ea typeface="Arial"/>
              </a:rPr>
              <a:t>Other Institutions</a:t>
            </a:r>
            <a:r>
              <a:rPr lang="es-ES" sz="1400" b="0" strike="noStrike" spc="-1">
                <a:solidFill>
                  <a:srgbClr val="000000"/>
                </a:solidFill>
                <a:latin typeface="Arial"/>
                <a:ea typeface="Arial"/>
              </a:rPr>
              <a:t>: The law envisages the possibility of participation of other persons and institutions that might have been related to the minor concerned at any time, to the intents of assessing and</a:t>
            </a:r>
            <a:endParaRPr lang="es-ES" sz="1400" b="0" strike="noStrike" spc="-1">
              <a:latin typeface="Arial"/>
            </a:endParaRPr>
          </a:p>
          <a:p>
            <a:pPr algn="just">
              <a:lnSpc>
                <a:spcPct val="100000"/>
              </a:lnSpc>
            </a:pPr>
            <a:r>
              <a:rPr lang="es-ES" sz="1400" b="0" strike="noStrike" spc="-1">
                <a:solidFill>
                  <a:srgbClr val="000000"/>
                </a:solidFill>
                <a:latin typeface="Arial"/>
                <a:ea typeface="Arial"/>
              </a:rPr>
              <a:t>advising the competent institutions on the most appropriate response to the juvenile offender.</a:t>
            </a:r>
            <a:endParaRPr lang="es-ES" sz="1400" b="0" strike="noStrike" spc="-1">
              <a:latin typeface="Arial"/>
            </a:endParaRPr>
          </a:p>
          <a:p>
            <a:pPr>
              <a:lnSpc>
                <a:spcPct val="100000"/>
              </a:lnSpc>
            </a:pPr>
            <a:endParaRPr lang="es-ES" sz="1400" b="0" strike="noStrike" spc="-1">
              <a:latin typeface="Arial"/>
            </a:endParaRPr>
          </a:p>
          <a:p>
            <a:pPr>
              <a:lnSpc>
                <a:spcPct val="100000"/>
              </a:lnSpc>
            </a:pPr>
            <a:endParaRPr lang="es-ES" sz="1400" b="0" strike="noStrike" spc="-1">
              <a:latin typeface="Arial"/>
            </a:endParaRPr>
          </a:p>
        </p:txBody>
      </p:sp>
      <p:pic>
        <p:nvPicPr>
          <p:cNvPr id="440" name="Google Shape;649;p99"/>
          <p:cNvPicPr/>
          <p:nvPr/>
        </p:nvPicPr>
        <p:blipFill>
          <a:blip r:embed="rId3"/>
          <a:stretch/>
        </p:blipFill>
        <p:spPr>
          <a:xfrm>
            <a:off x="1735920" y="6216840"/>
            <a:ext cx="5672160" cy="640800"/>
          </a:xfrm>
          <a:prstGeom prst="rect">
            <a:avLst/>
          </a:prstGeom>
          <a:ln>
            <a:noFill/>
          </a:ln>
        </p:spPr>
      </p:pic>
      <p:pic>
        <p:nvPicPr>
          <p:cNvPr id="441" name="Google Shape;650;p99"/>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TextShape 1"/>
          <p:cNvSpPr txBox="1"/>
          <p:nvPr/>
        </p:nvSpPr>
        <p:spPr>
          <a:xfrm>
            <a:off x="343080" y="2685960"/>
            <a:ext cx="8228880" cy="3082320"/>
          </a:xfrm>
          <a:prstGeom prst="rect">
            <a:avLst/>
          </a:prstGeom>
          <a:noFill/>
          <a:ln>
            <a:noFill/>
          </a:ln>
        </p:spPr>
        <p:txBody>
          <a:bodyPr lIns="0" tIns="0" rIns="0" bIns="0" anchor="ctr">
            <a:noAutofit/>
          </a:bodyPr>
          <a:lstStyle/>
          <a:p>
            <a:pPr algn="ctr">
              <a:lnSpc>
                <a:spcPct val="100000"/>
              </a:lnSpc>
            </a:pPr>
            <a:r>
              <a:rPr lang="es-ES" sz="2400" b="1" strike="noStrike" spc="-1">
                <a:solidFill>
                  <a:srgbClr val="000000"/>
                </a:solidFill>
                <a:latin typeface="Arial"/>
                <a:ea typeface="Arial"/>
              </a:rPr>
              <a:t>Type of judicial measures for young offenders</a:t>
            </a:r>
            <a:endParaRPr lang="es-ES" sz="2400" b="0" strike="noStrike" spc="-1">
              <a:latin typeface="Arial"/>
            </a:endParaRPr>
          </a:p>
          <a:p>
            <a:pPr>
              <a:lnSpc>
                <a:spcPct val="100000"/>
              </a:lnSpc>
            </a:pPr>
            <a:r>
              <a:rPr lang="es-ES" sz="1800" b="0" strike="noStrike" spc="-1">
                <a:solidFill>
                  <a:srgbClr val="000000"/>
                </a:solidFill>
                <a:latin typeface="Arial"/>
                <a:ea typeface="Arial"/>
              </a:rPr>
              <a:t>º</a:t>
            </a:r>
            <a:endParaRPr lang="es-ES" sz="1800" b="0" strike="noStrike" spc="-1">
              <a:latin typeface="Arial"/>
            </a:endParaRPr>
          </a:p>
          <a:p>
            <a:pPr algn="ctr">
              <a:lnSpc>
                <a:spcPct val="100000"/>
              </a:lnSpc>
            </a:pPr>
            <a:r>
              <a:rPr lang="es-ES" sz="2400" b="0" strike="noStrike" spc="-1">
                <a:solidFill>
                  <a:srgbClr val="000000"/>
                </a:solidFill>
                <a:latin typeface="Arial"/>
                <a:ea typeface="Arial"/>
              </a:rPr>
              <a:t>Deprivation Of Liberty</a:t>
            </a:r>
            <a:endParaRPr lang="es-ES" sz="2400" b="0" strike="noStrike" spc="-1">
              <a:latin typeface="Arial"/>
            </a:endParaRPr>
          </a:p>
          <a:p>
            <a:pPr algn="ctr">
              <a:lnSpc>
                <a:spcPct val="100000"/>
              </a:lnSpc>
            </a:pPr>
            <a:r>
              <a:rPr lang="es-ES" sz="2400" b="0" strike="noStrike" spc="-1">
                <a:solidFill>
                  <a:srgbClr val="000000"/>
                </a:solidFill>
                <a:latin typeface="Arial"/>
                <a:ea typeface="Arial"/>
              </a:rPr>
              <a:t>Therapeutic Measures</a:t>
            </a:r>
            <a:endParaRPr lang="es-ES" sz="2400" b="0" strike="noStrike" spc="-1">
              <a:latin typeface="Arial"/>
            </a:endParaRPr>
          </a:p>
          <a:p>
            <a:pPr algn="ctr">
              <a:lnSpc>
                <a:spcPct val="100000"/>
              </a:lnSpc>
            </a:pPr>
            <a:r>
              <a:rPr lang="es-ES" sz="2400" b="0" strike="noStrike" spc="-1">
                <a:solidFill>
                  <a:srgbClr val="000000"/>
                </a:solidFill>
                <a:latin typeface="Arial"/>
                <a:ea typeface="Arial"/>
              </a:rPr>
              <a:t>Non-custodial Measures</a:t>
            </a:r>
            <a:endParaRPr lang="es-ES" sz="2400" b="0" strike="noStrike" spc="-1">
              <a:latin typeface="Arial"/>
            </a:endParaRPr>
          </a:p>
          <a:p>
            <a:pPr algn="ctr">
              <a:lnSpc>
                <a:spcPct val="100000"/>
              </a:lnSpc>
            </a:pPr>
            <a:r>
              <a:rPr lang="es-ES" sz="2400" b="0" strike="noStrike" spc="-1">
                <a:solidFill>
                  <a:srgbClr val="000000"/>
                </a:solidFill>
                <a:latin typeface="Arial"/>
                <a:ea typeface="Arial"/>
              </a:rPr>
              <a:t>Action by Restriction of Their Rights </a:t>
            </a:r>
            <a:endParaRPr lang="es-ES" sz="2400" b="0" strike="noStrike" spc="-1">
              <a:latin typeface="Arial"/>
            </a:endParaRPr>
          </a:p>
          <a:p>
            <a:pPr algn="ctr">
              <a:lnSpc>
                <a:spcPct val="100000"/>
              </a:lnSpc>
            </a:pPr>
            <a:endParaRPr lang="es-ES" sz="2400" b="0" strike="noStrike" spc="-1">
              <a:latin typeface="Arial"/>
            </a:endParaRPr>
          </a:p>
        </p:txBody>
      </p:sp>
      <p:pic>
        <p:nvPicPr>
          <p:cNvPr id="443" name="Google Shape;657;p100"/>
          <p:cNvPicPr/>
          <p:nvPr/>
        </p:nvPicPr>
        <p:blipFill>
          <a:blip r:embed="rId3"/>
          <a:stretch/>
        </p:blipFill>
        <p:spPr>
          <a:xfrm>
            <a:off x="942840" y="6025320"/>
            <a:ext cx="7156800" cy="808560"/>
          </a:xfrm>
          <a:prstGeom prst="rect">
            <a:avLst/>
          </a:prstGeom>
          <a:ln>
            <a:noFill/>
          </a:ln>
        </p:spPr>
      </p:pic>
      <p:pic>
        <p:nvPicPr>
          <p:cNvPr id="444" name="Google Shape;658;p100"/>
          <p:cNvPicPr/>
          <p:nvPr/>
        </p:nvPicPr>
        <p:blipFill>
          <a:blip r:embed="rId4"/>
          <a:stretch/>
        </p:blipFill>
        <p:spPr>
          <a:xfrm>
            <a:off x="6899040" y="508680"/>
            <a:ext cx="2011320" cy="991080"/>
          </a:xfrm>
          <a:prstGeom prst="rect">
            <a:avLst/>
          </a:prstGeom>
          <a:ln>
            <a:noFill/>
          </a:ln>
        </p:spPr>
      </p:pic>
      <p:pic>
        <p:nvPicPr>
          <p:cNvPr id="445" name="Google Shape;659;p100"/>
          <p:cNvPicPr/>
          <p:nvPr/>
        </p:nvPicPr>
        <p:blipFill>
          <a:blip r:embed="rId5"/>
          <a:stretch/>
        </p:blipFill>
        <p:spPr>
          <a:xfrm>
            <a:off x="3243240" y="1125720"/>
            <a:ext cx="3002400" cy="1675800"/>
          </a:xfrm>
          <a:prstGeom prst="rect">
            <a:avLst/>
          </a:prstGeom>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6" name="Table 1"/>
          <p:cNvGraphicFramePr/>
          <p:nvPr/>
        </p:nvGraphicFramePr>
        <p:xfrm>
          <a:off x="860400" y="2070000"/>
          <a:ext cx="7824600" cy="3589920"/>
        </p:xfrm>
        <a:graphic>
          <a:graphicData uri="http://schemas.openxmlformats.org/drawingml/2006/table">
            <a:tbl>
              <a:tblPr/>
              <a:tblGrid>
                <a:gridCol w="2576520">
                  <a:extLst>
                    <a:ext uri="{9D8B030D-6E8A-4147-A177-3AD203B41FA5}">
                      <a16:colId xmlns:a16="http://schemas.microsoft.com/office/drawing/2014/main" val="20000"/>
                    </a:ext>
                  </a:extLst>
                </a:gridCol>
                <a:gridCol w="5248080">
                  <a:extLst>
                    <a:ext uri="{9D8B030D-6E8A-4147-A177-3AD203B41FA5}">
                      <a16:colId xmlns:a16="http://schemas.microsoft.com/office/drawing/2014/main" val="20001"/>
                    </a:ext>
                  </a:extLst>
                </a:gridCol>
              </a:tblGrid>
              <a:tr h="434160">
                <a:tc>
                  <a:txBody>
                    <a:bodyPr/>
                    <a:lstStyle/>
                    <a:p>
                      <a:pPr algn="ctr">
                        <a:lnSpc>
                          <a:spcPct val="100000"/>
                        </a:lnSpc>
                      </a:pPr>
                      <a:r>
                        <a:rPr lang="es-ES" sz="1200" b="1" strike="noStrike" spc="-1">
                          <a:solidFill>
                            <a:srgbClr val="000000"/>
                          </a:solidFill>
                          <a:latin typeface="Arial"/>
                          <a:ea typeface="Arial"/>
                        </a:rPr>
                        <a:t>DEPRIVATION OF LIBERTY</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F2CC"/>
                    </a:solidFill>
                  </a:tcPr>
                </a:tc>
                <a:tc>
                  <a:txBody>
                    <a:bodyPr/>
                    <a:lstStyle/>
                    <a:p>
                      <a:pPr algn="ctr">
                        <a:lnSpc>
                          <a:spcPct val="100000"/>
                        </a:lnSpc>
                      </a:pPr>
                      <a:r>
                        <a:rPr lang="es-ES" sz="1200" b="1" strike="noStrike" spc="-1">
                          <a:solidFill>
                            <a:srgbClr val="000000"/>
                          </a:solidFill>
                          <a:latin typeface="Arial"/>
                          <a:ea typeface="Arial"/>
                        </a:rPr>
                        <a:t>CHARACTERISTICS</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FF2CC"/>
                    </a:solidFill>
                  </a:tcPr>
                </a:tc>
                <a:extLst>
                  <a:ext uri="{0D108BD9-81ED-4DB2-BD59-A6C34878D82A}">
                    <a16:rowId xmlns:a16="http://schemas.microsoft.com/office/drawing/2014/main" val="10000"/>
                  </a:ext>
                </a:extLst>
              </a:tr>
              <a:tr h="664560">
                <a:tc>
                  <a:txBody>
                    <a:bodyPr/>
                    <a:lstStyle/>
                    <a:p>
                      <a:pPr algn="ctr">
                        <a:lnSpc>
                          <a:spcPct val="100000"/>
                        </a:lnSpc>
                      </a:pPr>
                      <a:r>
                        <a:rPr lang="es-ES" sz="1400" b="0" strike="noStrike" spc="-1">
                          <a:solidFill>
                            <a:srgbClr val="000000"/>
                          </a:solidFill>
                          <a:latin typeface="Arial"/>
                          <a:ea typeface="Arial"/>
                        </a:rPr>
                        <a:t>Closed internment regime</a:t>
                      </a:r>
                      <a:endParaRPr lang="es-ES" sz="14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6D9EEB"/>
                    </a:solidFill>
                  </a:tcPr>
                </a:tc>
                <a:tc>
                  <a:txBody>
                    <a:bodyPr/>
                    <a:lstStyle/>
                    <a:p>
                      <a:pPr algn="just">
                        <a:lnSpc>
                          <a:spcPct val="100000"/>
                        </a:lnSpc>
                      </a:pPr>
                      <a:r>
                        <a:rPr lang="es-ES" sz="1200" b="0" strike="noStrike" spc="-1">
                          <a:solidFill>
                            <a:srgbClr val="000000"/>
                          </a:solidFill>
                          <a:latin typeface="Arial"/>
                          <a:ea typeface="Arial"/>
                        </a:rPr>
                        <a:t>They reside in the center and develop in the same formative, educational, employment and leisure activities</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extLst>
                  <a:ext uri="{0D108BD9-81ED-4DB2-BD59-A6C34878D82A}">
                    <a16:rowId xmlns:a16="http://schemas.microsoft.com/office/drawing/2014/main" val="10001"/>
                  </a:ext>
                </a:extLst>
              </a:tr>
              <a:tr h="664560">
                <a:tc>
                  <a:txBody>
                    <a:bodyPr/>
                    <a:lstStyle/>
                    <a:p>
                      <a:pPr algn="ctr">
                        <a:lnSpc>
                          <a:spcPct val="100000"/>
                        </a:lnSpc>
                      </a:pPr>
                      <a:r>
                        <a:rPr lang="es-ES" sz="1400" b="0" strike="noStrike" spc="-1">
                          <a:solidFill>
                            <a:srgbClr val="000000"/>
                          </a:solidFill>
                          <a:latin typeface="Arial"/>
                          <a:ea typeface="Arial"/>
                        </a:rPr>
                        <a:t>Semi Internment Regime</a:t>
                      </a:r>
                      <a:endParaRPr lang="es-ES" sz="14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6D9EEB"/>
                    </a:solidFill>
                  </a:tcPr>
                </a:tc>
                <a:tc>
                  <a:txBody>
                    <a:bodyPr/>
                    <a:lstStyle/>
                    <a:p>
                      <a:pPr algn="just">
                        <a:lnSpc>
                          <a:spcPct val="100000"/>
                        </a:lnSpc>
                      </a:pPr>
                      <a:r>
                        <a:rPr lang="es-ES" sz="1200" b="0" strike="noStrike" spc="-1">
                          <a:solidFill>
                            <a:srgbClr val="000000"/>
                          </a:solidFill>
                          <a:latin typeface="Arial"/>
                          <a:ea typeface="Arial"/>
                        </a:rPr>
                        <a:t>They reside in the middle, but made out of the same formative, educational, employment and leisure activities</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extLst>
                  <a:ext uri="{0D108BD9-81ED-4DB2-BD59-A6C34878D82A}">
                    <a16:rowId xmlns:a16="http://schemas.microsoft.com/office/drawing/2014/main" val="10002"/>
                  </a:ext>
                </a:extLst>
              </a:tr>
              <a:tr h="830160">
                <a:tc>
                  <a:txBody>
                    <a:bodyPr/>
                    <a:lstStyle/>
                    <a:p>
                      <a:pPr algn="ctr">
                        <a:lnSpc>
                          <a:spcPct val="100000"/>
                        </a:lnSpc>
                      </a:pPr>
                      <a:r>
                        <a:rPr lang="es-ES" sz="1400" b="0" strike="noStrike" spc="-1">
                          <a:solidFill>
                            <a:srgbClr val="000000"/>
                          </a:solidFill>
                          <a:latin typeface="Arial"/>
                          <a:ea typeface="Arial"/>
                        </a:rPr>
                        <a:t>Open detention regime</a:t>
                      </a:r>
                      <a:endParaRPr lang="es-ES" sz="14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6D9EEB"/>
                    </a:solidFill>
                  </a:tcPr>
                </a:tc>
                <a:tc>
                  <a:txBody>
                    <a:bodyPr/>
                    <a:lstStyle/>
                    <a:p>
                      <a:pPr algn="just">
                        <a:lnSpc>
                          <a:spcPct val="100000"/>
                        </a:lnSpc>
                      </a:pPr>
                      <a:r>
                        <a:rPr lang="es-ES" sz="1200" b="0" strike="noStrike" spc="-1">
                          <a:solidFill>
                            <a:srgbClr val="000000"/>
                          </a:solidFill>
                          <a:latin typeface="Arial"/>
                          <a:ea typeface="Arial"/>
                        </a:rPr>
                        <a:t>They perform the activities of the educational project on standardized environmental services, residing in the center as habitual residence, subject to the program and the same internal rules</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extLst>
                  <a:ext uri="{0D108BD9-81ED-4DB2-BD59-A6C34878D82A}">
                    <a16:rowId xmlns:a16="http://schemas.microsoft.com/office/drawing/2014/main" val="10003"/>
                  </a:ext>
                </a:extLst>
              </a:tr>
              <a:tr h="996480">
                <a:tc>
                  <a:txBody>
                    <a:bodyPr/>
                    <a:lstStyle/>
                    <a:p>
                      <a:pPr algn="ctr">
                        <a:lnSpc>
                          <a:spcPct val="100000"/>
                        </a:lnSpc>
                      </a:pPr>
                      <a:r>
                        <a:rPr lang="es-ES" sz="1400" b="0" strike="noStrike" spc="-1">
                          <a:solidFill>
                            <a:srgbClr val="000000"/>
                          </a:solidFill>
                          <a:latin typeface="Arial"/>
                          <a:ea typeface="Arial"/>
                        </a:rPr>
                        <a:t>Stay weekend</a:t>
                      </a:r>
                      <a:endParaRPr lang="es-ES" sz="14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6D9EEB"/>
                    </a:solidFill>
                  </a:tcPr>
                </a:tc>
                <a:tc>
                  <a:txBody>
                    <a:bodyPr/>
                    <a:lstStyle/>
                    <a:p>
                      <a:pPr algn="just">
                        <a:lnSpc>
                          <a:spcPct val="100000"/>
                        </a:lnSpc>
                      </a:pPr>
                      <a:r>
                        <a:rPr lang="es-ES" sz="1200" b="0" strike="noStrike" spc="-1">
                          <a:solidFill>
                            <a:srgbClr val="000000"/>
                          </a:solidFill>
                          <a:latin typeface="Arial"/>
                          <a:ea typeface="Arial"/>
                        </a:rPr>
                        <a:t>They remain at home or in a facility up to thirty six hours between the afternoon or Friday evening and Sunday evening, except for the time to be devoted to the socio-educational tasks assigned by the judge</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extLst>
                  <a:ext uri="{0D108BD9-81ED-4DB2-BD59-A6C34878D82A}">
                    <a16:rowId xmlns:a16="http://schemas.microsoft.com/office/drawing/2014/main" val="10004"/>
                  </a:ext>
                </a:extLst>
              </a:tr>
            </a:tbl>
          </a:graphicData>
        </a:graphic>
      </p:graphicFrame>
      <p:pic>
        <p:nvPicPr>
          <p:cNvPr id="447" name="Google Shape;667;p101"/>
          <p:cNvPicPr/>
          <p:nvPr/>
        </p:nvPicPr>
        <p:blipFill>
          <a:blip r:embed="rId3"/>
          <a:stretch/>
        </p:blipFill>
        <p:spPr>
          <a:xfrm>
            <a:off x="942840" y="6025320"/>
            <a:ext cx="7156800" cy="808560"/>
          </a:xfrm>
          <a:prstGeom prst="rect">
            <a:avLst/>
          </a:prstGeom>
          <a:ln>
            <a:noFill/>
          </a:ln>
        </p:spPr>
      </p:pic>
      <p:pic>
        <p:nvPicPr>
          <p:cNvPr id="448" name="Google Shape;668;p101"/>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9" name="Table 1"/>
          <p:cNvGraphicFramePr/>
          <p:nvPr/>
        </p:nvGraphicFramePr>
        <p:xfrm>
          <a:off x="278280" y="1926360"/>
          <a:ext cx="8502120" cy="1142640"/>
        </p:xfrm>
        <a:graphic>
          <a:graphicData uri="http://schemas.openxmlformats.org/drawingml/2006/table">
            <a:tbl>
              <a:tblPr/>
              <a:tblGrid>
                <a:gridCol w="3592800">
                  <a:extLst>
                    <a:ext uri="{9D8B030D-6E8A-4147-A177-3AD203B41FA5}">
                      <a16:colId xmlns:a16="http://schemas.microsoft.com/office/drawing/2014/main" val="20000"/>
                    </a:ext>
                  </a:extLst>
                </a:gridCol>
                <a:gridCol w="4909320">
                  <a:extLst>
                    <a:ext uri="{9D8B030D-6E8A-4147-A177-3AD203B41FA5}">
                      <a16:colId xmlns:a16="http://schemas.microsoft.com/office/drawing/2014/main" val="20001"/>
                    </a:ext>
                  </a:extLst>
                </a:gridCol>
              </a:tblGrid>
              <a:tr h="338040">
                <a:tc>
                  <a:txBody>
                    <a:bodyPr/>
                    <a:lstStyle/>
                    <a:p>
                      <a:pPr algn="ctr">
                        <a:lnSpc>
                          <a:spcPct val="100000"/>
                        </a:lnSpc>
                      </a:pPr>
                      <a:r>
                        <a:rPr lang="es-ES" sz="1100" b="1" strike="noStrike" spc="-1">
                          <a:solidFill>
                            <a:srgbClr val="000000"/>
                          </a:solidFill>
                          <a:latin typeface="Arial"/>
                          <a:ea typeface="Arial"/>
                        </a:rPr>
                        <a:t>THERAPEUTIC MEASURES </a:t>
                      </a:r>
                      <a:endParaRPr lang="es-ES" sz="11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C9DAF8"/>
                    </a:solidFill>
                  </a:tcPr>
                </a:tc>
                <a:tc>
                  <a:txBody>
                    <a:bodyPr/>
                    <a:lstStyle/>
                    <a:p>
                      <a:pPr algn="ctr">
                        <a:lnSpc>
                          <a:spcPct val="100000"/>
                        </a:lnSpc>
                      </a:pPr>
                      <a:r>
                        <a:rPr lang="es-ES" sz="1100" b="1" strike="noStrike" spc="-1">
                          <a:solidFill>
                            <a:srgbClr val="000000"/>
                          </a:solidFill>
                          <a:latin typeface="Arial"/>
                          <a:ea typeface="Arial"/>
                        </a:rPr>
                        <a:t>CHARACTERISTICS</a:t>
                      </a:r>
                      <a:endParaRPr lang="es-ES" sz="11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C9DAF8"/>
                    </a:solidFill>
                  </a:tcPr>
                </a:tc>
                <a:extLst>
                  <a:ext uri="{0D108BD9-81ED-4DB2-BD59-A6C34878D82A}">
                    <a16:rowId xmlns:a16="http://schemas.microsoft.com/office/drawing/2014/main" val="10000"/>
                  </a:ext>
                </a:extLst>
              </a:tr>
              <a:tr h="1426680">
                <a:tc>
                  <a:txBody>
                    <a:bodyPr/>
                    <a:lstStyle/>
                    <a:p>
                      <a:pPr algn="ctr">
                        <a:lnSpc>
                          <a:spcPct val="100000"/>
                        </a:lnSpc>
                      </a:pPr>
                      <a:r>
                        <a:rPr lang="es-ES" sz="1600" b="0" strike="noStrike" spc="-1">
                          <a:solidFill>
                            <a:srgbClr val="000000"/>
                          </a:solidFill>
                          <a:latin typeface="Arial"/>
                          <a:ea typeface="Arial"/>
                        </a:rPr>
                        <a:t>Therapeutic internment</a:t>
                      </a:r>
                      <a:endParaRPr lang="es-ES" sz="16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B6D7A8"/>
                    </a:solidFill>
                  </a:tcPr>
                </a:tc>
                <a:tc>
                  <a:txBody>
                    <a:bodyPr/>
                    <a:lstStyle/>
                    <a:p>
                      <a:pPr algn="just">
                        <a:lnSpc>
                          <a:spcPct val="100000"/>
                        </a:lnSpc>
                      </a:pPr>
                      <a:r>
                        <a:rPr lang="es-ES" sz="1100" b="0" strike="noStrike" spc="-1">
                          <a:solidFill>
                            <a:srgbClr val="000000"/>
                          </a:solidFill>
                          <a:latin typeface="Arial"/>
                          <a:ea typeface="Arial"/>
                        </a:rPr>
                        <a:t>They perform specialized educational services or specific treatment aimed at people who suffer from mental abnormalities or disorders, a state of dependence on alcohol, toxic drugs or psychotropic substances, or changes in perception that determine a serious disturbance of consciousness of reality. Alone or as a complement to other measures provided for in this article as applicable. If the person concerned refuses treatment for addiction, the judge must apply another measure suitable to their circumstances</a:t>
                      </a:r>
                      <a:endParaRPr lang="es-ES" sz="11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extLst>
                  <a:ext uri="{0D108BD9-81ED-4DB2-BD59-A6C34878D82A}">
                    <a16:rowId xmlns:a16="http://schemas.microsoft.com/office/drawing/2014/main" val="10001"/>
                  </a:ext>
                </a:extLst>
              </a:tr>
              <a:tr h="1426680">
                <a:tc>
                  <a:txBody>
                    <a:bodyPr/>
                    <a:lstStyle/>
                    <a:p>
                      <a:pPr algn="ctr">
                        <a:lnSpc>
                          <a:spcPct val="100000"/>
                        </a:lnSpc>
                      </a:pPr>
                      <a:r>
                        <a:rPr lang="es-ES" sz="1600" b="0" strike="noStrike" spc="-1">
                          <a:solidFill>
                            <a:srgbClr val="000000"/>
                          </a:solidFill>
                          <a:latin typeface="Arial"/>
                          <a:ea typeface="Arial"/>
                        </a:rPr>
                        <a:t>Outpatient treatment</a:t>
                      </a:r>
                      <a:endParaRPr lang="es-ES" sz="16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B6D7A8"/>
                    </a:solidFill>
                  </a:tcPr>
                </a:tc>
                <a:tc>
                  <a:txBody>
                    <a:bodyPr/>
                    <a:lstStyle/>
                    <a:p>
                      <a:pPr algn="just">
                        <a:lnSpc>
                          <a:spcPct val="100000"/>
                        </a:lnSpc>
                      </a:pPr>
                      <a:r>
                        <a:rPr lang="es-ES" sz="1100" b="0" strike="noStrike" spc="-1">
                          <a:solidFill>
                            <a:srgbClr val="000000"/>
                          </a:solidFill>
                          <a:latin typeface="Arial"/>
                          <a:ea typeface="Arial"/>
                        </a:rPr>
                        <a:t>They must attend the appointed with the frequency required by the physicians that attend and follow the established guidelines for proper treatment of the abnormality or mental impairment, addiction to alcohol consumption, toxic drugs or psychotropic substances, or changes in perception center suffering. This measure can be applied alone or in addition to other measures provided for in this article. If the person concerned refuses treatment for addiction, the judge must apply other measures suitable to their circumstances</a:t>
                      </a:r>
                      <a:endParaRPr lang="es-ES" sz="11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extLst>
                  <a:ext uri="{0D108BD9-81ED-4DB2-BD59-A6C34878D82A}">
                    <a16:rowId xmlns:a16="http://schemas.microsoft.com/office/drawing/2014/main" val="10002"/>
                  </a:ext>
                </a:extLst>
              </a:tr>
            </a:tbl>
          </a:graphicData>
        </a:graphic>
      </p:graphicFrame>
      <p:pic>
        <p:nvPicPr>
          <p:cNvPr id="450" name="Google Shape;676;p102"/>
          <p:cNvPicPr/>
          <p:nvPr/>
        </p:nvPicPr>
        <p:blipFill>
          <a:blip r:embed="rId3"/>
          <a:stretch/>
        </p:blipFill>
        <p:spPr>
          <a:xfrm>
            <a:off x="942840" y="6025320"/>
            <a:ext cx="7156800" cy="808560"/>
          </a:xfrm>
          <a:prstGeom prst="rect">
            <a:avLst/>
          </a:prstGeom>
          <a:ln>
            <a:noFill/>
          </a:ln>
        </p:spPr>
      </p:pic>
      <p:pic>
        <p:nvPicPr>
          <p:cNvPr id="451" name="Google Shape;677;p102"/>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 name="Table 1"/>
          <p:cNvGraphicFramePr/>
          <p:nvPr/>
        </p:nvGraphicFramePr>
        <p:xfrm>
          <a:off x="888840" y="1719720"/>
          <a:ext cx="7238520" cy="4178160"/>
        </p:xfrm>
        <a:graphic>
          <a:graphicData uri="http://schemas.openxmlformats.org/drawingml/2006/table">
            <a:tbl>
              <a:tblPr/>
              <a:tblGrid>
                <a:gridCol w="3619440">
                  <a:extLst>
                    <a:ext uri="{9D8B030D-6E8A-4147-A177-3AD203B41FA5}">
                      <a16:colId xmlns:a16="http://schemas.microsoft.com/office/drawing/2014/main" val="20000"/>
                    </a:ext>
                  </a:extLst>
                </a:gridCol>
                <a:gridCol w="3619440">
                  <a:extLst>
                    <a:ext uri="{9D8B030D-6E8A-4147-A177-3AD203B41FA5}">
                      <a16:colId xmlns:a16="http://schemas.microsoft.com/office/drawing/2014/main" val="20001"/>
                    </a:ext>
                  </a:extLst>
                </a:gridCol>
              </a:tblGrid>
              <a:tr h="397080">
                <a:tc>
                  <a:txBody>
                    <a:bodyPr/>
                    <a:lstStyle/>
                    <a:p>
                      <a:pPr algn="ctr">
                        <a:lnSpc>
                          <a:spcPct val="100000"/>
                        </a:lnSpc>
                      </a:pPr>
                      <a:r>
                        <a:rPr lang="es-ES" sz="1200" b="1" strike="noStrike" spc="-1">
                          <a:solidFill>
                            <a:srgbClr val="000000"/>
                          </a:solidFill>
                          <a:latin typeface="Arial"/>
                          <a:ea typeface="Arial"/>
                        </a:rPr>
                        <a:t>NON-CUSTODIAL MEASURES </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93C47D"/>
                    </a:solidFill>
                  </a:tcPr>
                </a:tc>
                <a:tc>
                  <a:txBody>
                    <a:bodyPr/>
                    <a:lstStyle/>
                    <a:p>
                      <a:pPr algn="ctr">
                        <a:lnSpc>
                          <a:spcPct val="100000"/>
                        </a:lnSpc>
                      </a:pPr>
                      <a:r>
                        <a:rPr lang="es-ES" sz="1200" b="1" strike="noStrike" spc="-1">
                          <a:solidFill>
                            <a:srgbClr val="000000"/>
                          </a:solidFill>
                          <a:latin typeface="Arial"/>
                          <a:ea typeface="Arial"/>
                        </a:rPr>
                        <a:t>CHARACTERISTICS</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93C47D"/>
                    </a:solidFill>
                  </a:tcPr>
                </a:tc>
                <a:extLst>
                  <a:ext uri="{0D108BD9-81ED-4DB2-BD59-A6C34878D82A}">
                    <a16:rowId xmlns:a16="http://schemas.microsoft.com/office/drawing/2014/main" val="10000"/>
                  </a:ext>
                </a:extLst>
              </a:tr>
              <a:tr h="945720">
                <a:tc>
                  <a:txBody>
                    <a:bodyPr/>
                    <a:lstStyle/>
                    <a:p>
                      <a:pPr algn="ctr">
                        <a:lnSpc>
                          <a:spcPct val="100000"/>
                        </a:lnSpc>
                      </a:pPr>
                      <a:r>
                        <a:rPr lang="es-ES" sz="1600" b="0" strike="noStrike" spc="-1">
                          <a:solidFill>
                            <a:srgbClr val="000000"/>
                          </a:solidFill>
                          <a:latin typeface="Arial"/>
                          <a:ea typeface="Arial"/>
                        </a:rPr>
                        <a:t>Attendance at a day center</a:t>
                      </a:r>
                      <a:endParaRPr lang="es-ES" sz="16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1C232"/>
                    </a:solidFill>
                  </a:tcPr>
                </a:tc>
                <a:tc>
                  <a:txBody>
                    <a:bodyPr/>
                    <a:lstStyle/>
                    <a:p>
                      <a:pPr algn="just">
                        <a:lnSpc>
                          <a:spcPct val="100000"/>
                        </a:lnSpc>
                      </a:pPr>
                      <a:r>
                        <a:rPr lang="es-ES" sz="1200" b="0" strike="noStrike" spc="-1">
                          <a:solidFill>
                            <a:srgbClr val="000000"/>
                          </a:solidFill>
                          <a:latin typeface="Arial"/>
                          <a:ea typeface="Arial"/>
                        </a:rPr>
                        <a:t>They reside in their habitual residence and attend a center, fully integrated into the community, to support activities, education, training, work or leisure</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extLst>
                  <a:ext uri="{0D108BD9-81ED-4DB2-BD59-A6C34878D82A}">
                    <a16:rowId xmlns:a16="http://schemas.microsoft.com/office/drawing/2014/main" val="10001"/>
                  </a:ext>
                </a:extLst>
              </a:tr>
              <a:tr h="1323000">
                <a:tc>
                  <a:txBody>
                    <a:bodyPr/>
                    <a:lstStyle/>
                    <a:p>
                      <a:pPr algn="ctr">
                        <a:lnSpc>
                          <a:spcPct val="100000"/>
                        </a:lnSpc>
                      </a:pPr>
                      <a:r>
                        <a:rPr lang="es-ES" sz="1600" b="0" strike="noStrike" spc="-1">
                          <a:solidFill>
                            <a:srgbClr val="000000"/>
                          </a:solidFill>
                          <a:latin typeface="Arial"/>
                          <a:ea typeface="Arial"/>
                        </a:rPr>
                        <a:t>Probation</a:t>
                      </a:r>
                      <a:endParaRPr lang="es-ES" sz="16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1C232"/>
                    </a:solidFill>
                  </a:tcPr>
                </a:tc>
                <a:tc>
                  <a:txBody>
                    <a:bodyPr/>
                    <a:lstStyle/>
                    <a:p>
                      <a:pPr algn="just">
                        <a:lnSpc>
                          <a:spcPct val="100000"/>
                        </a:lnSpc>
                      </a:pPr>
                      <a:r>
                        <a:rPr lang="es-ES" sz="1200" b="0" strike="noStrike" spc="-1">
                          <a:solidFill>
                            <a:srgbClr val="000000"/>
                          </a:solidFill>
                          <a:latin typeface="Arial"/>
                          <a:ea typeface="Arial"/>
                        </a:rPr>
                        <a:t>It should track the implementation of its activities and helping to overcome factors that determined the offense. Undertakes to follow the socio-educational guidelines according to the intervention program developed for this purpose and approved by the juvenile judge.</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extLst>
                  <a:ext uri="{0D108BD9-81ED-4DB2-BD59-A6C34878D82A}">
                    <a16:rowId xmlns:a16="http://schemas.microsoft.com/office/drawing/2014/main" val="10002"/>
                  </a:ext>
                </a:extLst>
              </a:tr>
              <a:tr h="1512360">
                <a:tc>
                  <a:txBody>
                    <a:bodyPr/>
                    <a:lstStyle/>
                    <a:p>
                      <a:pPr algn="ctr">
                        <a:lnSpc>
                          <a:spcPct val="100000"/>
                        </a:lnSpc>
                      </a:pPr>
                      <a:r>
                        <a:rPr lang="es-ES" sz="1600" b="0" strike="noStrike" spc="-1">
                          <a:solidFill>
                            <a:srgbClr val="000000"/>
                          </a:solidFill>
                          <a:latin typeface="Arial"/>
                          <a:ea typeface="Arial"/>
                        </a:rPr>
                        <a:t>Services on behalf of the community</a:t>
                      </a:r>
                      <a:endParaRPr lang="es-ES" sz="16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1C232"/>
                    </a:solidFill>
                  </a:tcPr>
                </a:tc>
                <a:tc>
                  <a:txBody>
                    <a:bodyPr/>
                    <a:lstStyle/>
                    <a:p>
                      <a:pPr algn="just">
                        <a:lnSpc>
                          <a:spcPct val="100000"/>
                        </a:lnSpc>
                      </a:pPr>
                      <a:r>
                        <a:rPr lang="es-ES" sz="1200" b="0" strike="noStrike" spc="-1">
                          <a:solidFill>
                            <a:srgbClr val="000000"/>
                          </a:solidFill>
                          <a:latin typeface="Arial"/>
                          <a:ea typeface="Arial"/>
                        </a:rPr>
                        <a:t>The person subject to this measure, which can not be imposed without their consent, has to perform unpaid activities that are directed, social interest or for the benefit of people in precarious situations. It will seek to relate the nature of such activities with the nature of legally injured by the acts committed by the minor</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extLst>
                  <a:ext uri="{0D108BD9-81ED-4DB2-BD59-A6C34878D82A}">
                    <a16:rowId xmlns:a16="http://schemas.microsoft.com/office/drawing/2014/main" val="10003"/>
                  </a:ext>
                </a:extLst>
              </a:tr>
            </a:tbl>
          </a:graphicData>
        </a:graphic>
      </p:graphicFrame>
      <p:pic>
        <p:nvPicPr>
          <p:cNvPr id="453" name="Google Shape;685;p103"/>
          <p:cNvPicPr/>
          <p:nvPr/>
        </p:nvPicPr>
        <p:blipFill>
          <a:blip r:embed="rId3"/>
          <a:stretch/>
        </p:blipFill>
        <p:spPr>
          <a:xfrm>
            <a:off x="942840" y="6025320"/>
            <a:ext cx="7156800" cy="808560"/>
          </a:xfrm>
          <a:prstGeom prst="rect">
            <a:avLst/>
          </a:prstGeom>
          <a:ln>
            <a:noFill/>
          </a:ln>
        </p:spPr>
      </p:pic>
      <p:pic>
        <p:nvPicPr>
          <p:cNvPr id="454" name="Google Shape;686;p103"/>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5" name="Table 1"/>
          <p:cNvGraphicFramePr/>
          <p:nvPr/>
        </p:nvGraphicFramePr>
        <p:xfrm>
          <a:off x="888840" y="1714680"/>
          <a:ext cx="7238520" cy="4223520"/>
        </p:xfrm>
        <a:graphic>
          <a:graphicData uri="http://schemas.openxmlformats.org/drawingml/2006/table">
            <a:tbl>
              <a:tblPr/>
              <a:tblGrid>
                <a:gridCol w="3619440">
                  <a:extLst>
                    <a:ext uri="{9D8B030D-6E8A-4147-A177-3AD203B41FA5}">
                      <a16:colId xmlns:a16="http://schemas.microsoft.com/office/drawing/2014/main" val="20000"/>
                    </a:ext>
                  </a:extLst>
                </a:gridCol>
                <a:gridCol w="3619440">
                  <a:extLst>
                    <a:ext uri="{9D8B030D-6E8A-4147-A177-3AD203B41FA5}">
                      <a16:colId xmlns:a16="http://schemas.microsoft.com/office/drawing/2014/main" val="20001"/>
                    </a:ext>
                  </a:extLst>
                </a:gridCol>
              </a:tblGrid>
              <a:tr h="353160">
                <a:tc>
                  <a:txBody>
                    <a:bodyPr/>
                    <a:lstStyle/>
                    <a:p>
                      <a:pPr algn="ctr">
                        <a:lnSpc>
                          <a:spcPct val="100000"/>
                        </a:lnSpc>
                      </a:pPr>
                      <a:r>
                        <a:rPr lang="es-ES" sz="1200" b="1" strike="noStrike" spc="-1">
                          <a:solidFill>
                            <a:srgbClr val="000000"/>
                          </a:solidFill>
                          <a:latin typeface="Arial"/>
                          <a:ea typeface="Arial"/>
                        </a:rPr>
                        <a:t>NON-CUSTODIAL MEASURES</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93C47D"/>
                    </a:solidFill>
                  </a:tcPr>
                </a:tc>
                <a:tc>
                  <a:txBody>
                    <a:bodyPr/>
                    <a:lstStyle/>
                    <a:p>
                      <a:pPr algn="ctr">
                        <a:lnSpc>
                          <a:spcPct val="100000"/>
                        </a:lnSpc>
                      </a:pPr>
                      <a:r>
                        <a:rPr lang="es-ES" sz="1200" b="1" strike="noStrike" spc="-1">
                          <a:solidFill>
                            <a:srgbClr val="000000"/>
                          </a:solidFill>
                          <a:latin typeface="Arial"/>
                          <a:ea typeface="Arial"/>
                        </a:rPr>
                        <a:t>CHARACTERISTICS</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93C47D"/>
                    </a:solidFill>
                  </a:tcPr>
                </a:tc>
                <a:extLst>
                  <a:ext uri="{0D108BD9-81ED-4DB2-BD59-A6C34878D82A}">
                    <a16:rowId xmlns:a16="http://schemas.microsoft.com/office/drawing/2014/main" val="10000"/>
                  </a:ext>
                </a:extLst>
              </a:tr>
              <a:tr h="711000">
                <a:tc>
                  <a:txBody>
                    <a:bodyPr/>
                    <a:lstStyle/>
                    <a:p>
                      <a:pPr algn="ctr">
                        <a:lnSpc>
                          <a:spcPct val="100000"/>
                        </a:lnSpc>
                      </a:pPr>
                      <a:r>
                        <a:rPr lang="es-ES" sz="1200" b="0" strike="noStrike" spc="-1">
                          <a:solidFill>
                            <a:srgbClr val="000000"/>
                          </a:solidFill>
                          <a:latin typeface="Arial"/>
                          <a:ea typeface="Arial"/>
                        </a:rPr>
                        <a:t>Making social and educational tasks</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1C232"/>
                    </a:solidFill>
                  </a:tcPr>
                </a:tc>
                <a:tc>
                  <a:txBody>
                    <a:bodyPr/>
                    <a:lstStyle/>
                    <a:p>
                      <a:pPr algn="just">
                        <a:lnSpc>
                          <a:spcPct val="100000"/>
                        </a:lnSpc>
                      </a:pPr>
                      <a:r>
                        <a:rPr lang="es-ES" sz="1200" b="0" strike="noStrike" spc="-1">
                          <a:solidFill>
                            <a:srgbClr val="000000"/>
                          </a:solidFill>
                          <a:latin typeface="Arial"/>
                          <a:ea typeface="Arial"/>
                        </a:rPr>
                        <a:t>Specific activities of educational content aimed at facilitating the development of their social competence</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extLst>
                  <a:ext uri="{0D108BD9-81ED-4DB2-BD59-A6C34878D82A}">
                    <a16:rowId xmlns:a16="http://schemas.microsoft.com/office/drawing/2014/main" val="10001"/>
                  </a:ext>
                </a:extLst>
              </a:tr>
              <a:tr h="1206360">
                <a:tc>
                  <a:txBody>
                    <a:bodyPr/>
                    <a:lstStyle/>
                    <a:p>
                      <a:pPr algn="ctr">
                        <a:lnSpc>
                          <a:spcPct val="100000"/>
                        </a:lnSpc>
                      </a:pPr>
                      <a:r>
                        <a:rPr lang="es-ES" sz="1200" b="0" strike="noStrike" spc="-1">
                          <a:solidFill>
                            <a:srgbClr val="000000"/>
                          </a:solidFill>
                          <a:latin typeface="Arial"/>
                          <a:ea typeface="Arial"/>
                        </a:rPr>
                        <a:t>Reprimand</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1C232"/>
                    </a:solidFill>
                  </a:tcPr>
                </a:tc>
                <a:tc>
                  <a:txBody>
                    <a:bodyPr/>
                    <a:lstStyle/>
                    <a:p>
                      <a:pPr algn="just">
                        <a:lnSpc>
                          <a:spcPct val="100000"/>
                        </a:lnSpc>
                      </a:pPr>
                      <a:r>
                        <a:rPr lang="es-ES" sz="1200" b="0" strike="noStrike" spc="-1">
                          <a:solidFill>
                            <a:srgbClr val="000000"/>
                          </a:solidFill>
                          <a:latin typeface="Arial"/>
                          <a:ea typeface="Arial"/>
                        </a:rPr>
                        <a:t>Retribution of the person conducted by the juvenile court judge to make him understand the gravity of the acts committed and the consequences that they have had or could have had, urging him not to commit such offenses in the future.</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extLst>
                  <a:ext uri="{0D108BD9-81ED-4DB2-BD59-A6C34878D82A}">
                    <a16:rowId xmlns:a16="http://schemas.microsoft.com/office/drawing/2014/main" val="10002"/>
                  </a:ext>
                </a:extLst>
              </a:tr>
              <a:tr h="711000">
                <a:tc>
                  <a:txBody>
                    <a:bodyPr/>
                    <a:lstStyle/>
                    <a:p>
                      <a:pPr algn="ctr">
                        <a:lnSpc>
                          <a:spcPct val="100000"/>
                        </a:lnSpc>
                      </a:pPr>
                      <a:r>
                        <a:rPr lang="es-ES" sz="1200" b="0" strike="noStrike" spc="-1">
                          <a:solidFill>
                            <a:srgbClr val="000000"/>
                          </a:solidFill>
                          <a:latin typeface="Arial"/>
                          <a:ea typeface="Arial"/>
                        </a:rPr>
                        <a:t>Deprivation from driving mopeds motor vehicles, or the right to obtain, or administrative licenses for hunting or use of any weapons.</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1C232"/>
                    </a:solidFill>
                  </a:tcPr>
                </a:tc>
                <a:tc>
                  <a:txBody>
                    <a:bodyPr/>
                    <a:lstStyle/>
                    <a:p>
                      <a:pPr algn="just">
                        <a:lnSpc>
                          <a:spcPct val="100000"/>
                        </a:lnSpc>
                      </a:pPr>
                      <a:r>
                        <a:rPr lang="es-ES" sz="1200" b="0" strike="noStrike" spc="-1">
                          <a:solidFill>
                            <a:srgbClr val="000000"/>
                          </a:solidFill>
                          <a:latin typeface="Arial"/>
                          <a:ea typeface="Arial"/>
                        </a:rPr>
                        <a:t>Legal consequence when the crime or offense was committed using a moped or a motor vehicle or a gun, respectively.</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extLst>
                  <a:ext uri="{0D108BD9-81ED-4DB2-BD59-A6C34878D82A}">
                    <a16:rowId xmlns:a16="http://schemas.microsoft.com/office/drawing/2014/main" val="10003"/>
                  </a:ext>
                </a:extLst>
              </a:tr>
              <a:tr h="1242000">
                <a:tc>
                  <a:txBody>
                    <a:bodyPr/>
                    <a:lstStyle/>
                    <a:p>
                      <a:pPr algn="ctr">
                        <a:lnSpc>
                          <a:spcPct val="100000"/>
                        </a:lnSpc>
                      </a:pPr>
                      <a:r>
                        <a:rPr lang="es-ES" sz="1200" b="0" strike="noStrike" spc="-1">
                          <a:solidFill>
                            <a:srgbClr val="000000"/>
                          </a:solidFill>
                          <a:latin typeface="Arial"/>
                          <a:ea typeface="Arial"/>
                        </a:rPr>
                        <a:t>Disqualification.</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solidFill>
                      <a:srgbClr val="F1C232"/>
                    </a:solidFill>
                  </a:tcPr>
                </a:tc>
                <a:tc>
                  <a:txBody>
                    <a:bodyPr/>
                    <a:lstStyle/>
                    <a:p>
                      <a:pPr algn="just">
                        <a:lnSpc>
                          <a:spcPct val="100000"/>
                        </a:lnSpc>
                      </a:pPr>
                      <a:r>
                        <a:rPr lang="es-ES" sz="1200" b="0" strike="noStrike" spc="-1">
                          <a:solidFill>
                            <a:srgbClr val="000000"/>
                          </a:solidFill>
                          <a:latin typeface="Arial"/>
                          <a:ea typeface="Arial"/>
                        </a:rPr>
                        <a:t>Final deprivation of all honors, jobs and public positions on which is undertaken, whether elective; and the inability to obtain the same or any other honors, public office or employment, and being elected to public office, during the measurement time</a:t>
                      </a:r>
                      <a:endParaRPr lang="es-ES" sz="1200" b="0" strike="noStrike" spc="-1">
                        <a:latin typeface="Arial"/>
                      </a:endParaRPr>
                    </a:p>
                  </a:txBody>
                  <a:tcPr marL="91080" marR="91080">
                    <a:lnL w="9360">
                      <a:solidFill>
                        <a:srgbClr val="9E9E9E"/>
                      </a:solidFill>
                    </a:lnL>
                    <a:lnR w="9360">
                      <a:solidFill>
                        <a:srgbClr val="9E9E9E"/>
                      </a:solidFill>
                    </a:lnR>
                    <a:lnT w="9360">
                      <a:solidFill>
                        <a:srgbClr val="9E9E9E"/>
                      </a:solidFill>
                    </a:lnT>
                    <a:lnB w="9360">
                      <a:solidFill>
                        <a:srgbClr val="9E9E9E"/>
                      </a:solidFill>
                    </a:lnB>
                    <a:noFill/>
                  </a:tcPr>
                </a:tc>
                <a:extLst>
                  <a:ext uri="{0D108BD9-81ED-4DB2-BD59-A6C34878D82A}">
                    <a16:rowId xmlns:a16="http://schemas.microsoft.com/office/drawing/2014/main" val="10004"/>
                  </a:ext>
                </a:extLst>
              </a:tr>
            </a:tbl>
          </a:graphicData>
        </a:graphic>
      </p:graphicFrame>
      <p:pic>
        <p:nvPicPr>
          <p:cNvPr id="456" name="Google Shape;694;p104"/>
          <p:cNvPicPr/>
          <p:nvPr/>
        </p:nvPicPr>
        <p:blipFill>
          <a:blip r:embed="rId3"/>
          <a:stretch/>
        </p:blipFill>
        <p:spPr>
          <a:xfrm>
            <a:off x="942840" y="6025320"/>
            <a:ext cx="7156800" cy="808560"/>
          </a:xfrm>
          <a:prstGeom prst="rect">
            <a:avLst/>
          </a:prstGeom>
          <a:ln>
            <a:noFill/>
          </a:ln>
        </p:spPr>
      </p:pic>
      <p:pic>
        <p:nvPicPr>
          <p:cNvPr id="457" name="Google Shape;695;p104"/>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p:cNvSpPr/>
          <p:nvPr/>
        </p:nvSpPr>
        <p:spPr>
          <a:xfrm>
            <a:off x="2956680" y="38160"/>
            <a:ext cx="4617000" cy="114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000" b="0" strike="noStrike" spc="-1">
                <a:solidFill>
                  <a:srgbClr val="000000"/>
                </a:solidFill>
                <a:latin typeface="Calibri"/>
                <a:ea typeface="Calibri"/>
              </a:rPr>
              <a:t>Where’s our College?</a:t>
            </a:r>
            <a:endParaRPr lang="es-ES" sz="4000" b="0" strike="noStrike" spc="-1">
              <a:latin typeface="Arial"/>
            </a:endParaRPr>
          </a:p>
        </p:txBody>
      </p:sp>
      <p:pic>
        <p:nvPicPr>
          <p:cNvPr id="270" name="Google Shape;319;p69"/>
          <p:cNvPicPr/>
          <p:nvPr/>
        </p:nvPicPr>
        <p:blipFill>
          <a:blip r:embed="rId3"/>
          <a:stretch/>
        </p:blipFill>
        <p:spPr>
          <a:xfrm>
            <a:off x="243720" y="4893480"/>
            <a:ext cx="2891520" cy="1679400"/>
          </a:xfrm>
          <a:prstGeom prst="rect">
            <a:avLst/>
          </a:prstGeom>
          <a:ln>
            <a:noFill/>
          </a:ln>
        </p:spPr>
      </p:pic>
      <p:pic>
        <p:nvPicPr>
          <p:cNvPr id="271" name="Google Shape;320;p69"/>
          <p:cNvPicPr/>
          <p:nvPr/>
        </p:nvPicPr>
        <p:blipFill>
          <a:blip r:embed="rId4"/>
          <a:stretch/>
        </p:blipFill>
        <p:spPr>
          <a:xfrm>
            <a:off x="243720" y="1969560"/>
            <a:ext cx="2767680" cy="1559520"/>
          </a:xfrm>
          <a:prstGeom prst="rect">
            <a:avLst/>
          </a:prstGeom>
          <a:ln>
            <a:noFill/>
          </a:ln>
        </p:spPr>
      </p:pic>
      <p:pic>
        <p:nvPicPr>
          <p:cNvPr id="272" name="Google Shape;321;p69"/>
          <p:cNvPicPr/>
          <p:nvPr/>
        </p:nvPicPr>
        <p:blipFill>
          <a:blip r:embed="rId5"/>
          <a:stretch/>
        </p:blipFill>
        <p:spPr>
          <a:xfrm>
            <a:off x="6644160" y="1181160"/>
            <a:ext cx="2051640" cy="2736000"/>
          </a:xfrm>
          <a:prstGeom prst="rect">
            <a:avLst/>
          </a:prstGeom>
          <a:ln>
            <a:noFill/>
          </a:ln>
        </p:spPr>
      </p:pic>
      <p:pic>
        <p:nvPicPr>
          <p:cNvPr id="273" name="Google Shape;322;p69"/>
          <p:cNvPicPr/>
          <p:nvPr/>
        </p:nvPicPr>
        <p:blipFill>
          <a:blip r:embed="rId6"/>
          <a:stretch/>
        </p:blipFill>
        <p:spPr>
          <a:xfrm>
            <a:off x="5818680" y="4355280"/>
            <a:ext cx="3140640" cy="2093040"/>
          </a:xfrm>
          <a:prstGeom prst="rect">
            <a:avLst/>
          </a:prstGeom>
          <a:ln>
            <a:noFill/>
          </a:ln>
        </p:spPr>
      </p:pic>
      <p:pic>
        <p:nvPicPr>
          <p:cNvPr id="274" name="Google Shape;323;p69"/>
          <p:cNvPicPr/>
          <p:nvPr/>
        </p:nvPicPr>
        <p:blipFill>
          <a:blip r:embed="rId7"/>
          <a:stretch/>
        </p:blipFill>
        <p:spPr>
          <a:xfrm>
            <a:off x="3136680" y="885240"/>
            <a:ext cx="2864160" cy="4253040"/>
          </a:xfrm>
          <a:prstGeom prst="rect">
            <a:avLst/>
          </a:prstGeom>
          <a:ln>
            <a:noFill/>
          </a:ln>
        </p:spPr>
      </p:pic>
      <p:pic>
        <p:nvPicPr>
          <p:cNvPr id="275" name="Google Shape;324;p69"/>
          <p:cNvPicPr/>
          <p:nvPr/>
        </p:nvPicPr>
        <p:blipFill>
          <a:blip r:embed="rId8"/>
          <a:stretch/>
        </p:blipFill>
        <p:spPr>
          <a:xfrm>
            <a:off x="3197880" y="4240440"/>
            <a:ext cx="743760" cy="6040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fill="hold" nodeType="clickEffect">
                                  <p:stCondLst>
                                    <p:cond delay="0"/>
                                  </p:stCondLst>
                                  <p:childTnLst>
                                    <p:set>
                                      <p:cBhvr>
                                        <p:cTn id="10" dur="1" fill="hold">
                                          <p:stCondLst>
                                            <p:cond delay="0"/>
                                          </p:stCondLst>
                                        </p:cTn>
                                        <p:tgtEl>
                                          <p:spTgt spid="270"/>
                                        </p:tgtEl>
                                        <p:attrNameLst>
                                          <p:attrName>style.visibility</p:attrName>
                                        </p:attrNameLst>
                                      </p:cBhvr>
                                      <p:to>
                                        <p:strVal val="visible"/>
                                      </p:to>
                                    </p:set>
                                    <p:animEffect transition="in" filter="fade">
                                      <p:cBhvr additive="repl">
                                        <p:cTn id="11" dur="500"/>
                                        <p:tgtEl>
                                          <p:spTgt spid="27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fill="hold" nodeType="clickEffect">
                                  <p:stCondLst>
                                    <p:cond delay="0"/>
                                  </p:stCondLst>
                                  <p:childTnLst>
                                    <p:set>
                                      <p:cBhvr>
                                        <p:cTn id="15" dur="1" fill="hold">
                                          <p:stCondLst>
                                            <p:cond delay="0"/>
                                          </p:stCondLst>
                                        </p:cTn>
                                        <p:tgtEl>
                                          <p:spTgt spid="27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fill="hold" nodeType="clickEffect">
                                  <p:stCondLst>
                                    <p:cond delay="0"/>
                                  </p:stCondLst>
                                  <p:childTnLst>
                                    <p:set>
                                      <p:cBhvr>
                                        <p:cTn id="19" dur="1" fill="hold">
                                          <p:stCondLst>
                                            <p:cond delay="0"/>
                                          </p:stCondLst>
                                        </p:cTn>
                                        <p:tgtEl>
                                          <p:spTgt spid="27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fill="hold" nodeType="clickEffect">
                                  <p:stCondLst>
                                    <p:cond delay="0"/>
                                  </p:stCondLst>
                                  <p:childTnLst>
                                    <p:set>
                                      <p:cBhvr>
                                        <p:cTn id="23"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TextShape 1"/>
          <p:cNvSpPr txBox="1"/>
          <p:nvPr/>
        </p:nvSpPr>
        <p:spPr>
          <a:xfrm>
            <a:off x="457200" y="2300400"/>
            <a:ext cx="8228880" cy="3957120"/>
          </a:xfrm>
          <a:prstGeom prst="rect">
            <a:avLst/>
          </a:prstGeom>
          <a:noFill/>
          <a:ln>
            <a:noFill/>
          </a:ln>
        </p:spPr>
        <p:txBody>
          <a:bodyPr lIns="0" tIns="0" rIns="0" bIns="0" anchor="ctr">
            <a:noAutofit/>
          </a:bodyPr>
          <a:lstStyle/>
          <a:p>
            <a:pPr algn="ctr">
              <a:lnSpc>
                <a:spcPct val="100000"/>
              </a:lnSpc>
            </a:pPr>
            <a:r>
              <a:rPr lang="es-ES" sz="1800" b="1" strike="noStrike" spc="-1">
                <a:solidFill>
                  <a:srgbClr val="000000"/>
                </a:solidFill>
                <a:latin typeface="Arial"/>
                <a:ea typeface="Arial"/>
              </a:rPr>
              <a:t>Alternatives to the measures. Out-of-Court Resolutions</a:t>
            </a:r>
            <a:endParaRPr lang="es-ES" sz="1800" b="0" strike="noStrike" spc="-1">
              <a:latin typeface="Arial"/>
            </a:endParaRPr>
          </a:p>
          <a:p>
            <a:pPr>
              <a:lnSpc>
                <a:spcPct val="100000"/>
              </a:lnSpc>
            </a:pPr>
            <a:endParaRPr lang="es-ES" sz="1800" b="0" strike="noStrike" spc="-1">
              <a:latin typeface="Arial"/>
            </a:endParaRPr>
          </a:p>
          <a:p>
            <a:pPr algn="just">
              <a:lnSpc>
                <a:spcPct val="100000"/>
              </a:lnSpc>
            </a:pPr>
            <a:r>
              <a:rPr lang="es-ES" sz="1400" b="0" strike="noStrike" spc="-1">
                <a:solidFill>
                  <a:srgbClr val="000000"/>
                </a:solidFill>
                <a:latin typeface="Arial"/>
                <a:ea typeface="Arial"/>
              </a:rPr>
              <a:t>a. Withdrawal from proceedings: (Desistimiento) Under certain circumstances the Law envisages the possibility to fully close the criminal proceedings whenever, facing minor offences or crimes committed without violence or intimidation, it is possible to correct the behaviour of the juvenile offender within an educational or family environment.</a:t>
            </a:r>
            <a:endParaRPr lang="es-ES" sz="1400" b="0" strike="noStrike" spc="-1">
              <a:latin typeface="Arial"/>
            </a:endParaRPr>
          </a:p>
          <a:p>
            <a:pPr>
              <a:lnSpc>
                <a:spcPct val="100000"/>
              </a:lnSpc>
            </a:pPr>
            <a:endParaRPr lang="es-ES" sz="1400" b="0" strike="noStrike" spc="-1">
              <a:latin typeface="Arial"/>
            </a:endParaRPr>
          </a:p>
          <a:p>
            <a:pPr>
              <a:lnSpc>
                <a:spcPct val="100000"/>
              </a:lnSpc>
            </a:pPr>
            <a:r>
              <a:rPr lang="es-ES" sz="1400" b="0" strike="noStrike" spc="-1">
                <a:solidFill>
                  <a:srgbClr val="000000"/>
                </a:solidFill>
                <a:latin typeface="Arial"/>
                <a:ea typeface="Arial"/>
              </a:rPr>
              <a:t>b. Mediation: (Mediación)</a:t>
            </a:r>
            <a:endParaRPr lang="es-ES" sz="1400" b="0" strike="noStrike" spc="-1">
              <a:latin typeface="Arial"/>
            </a:endParaRPr>
          </a:p>
          <a:p>
            <a:pPr marL="457200" algn="just">
              <a:lnSpc>
                <a:spcPct val="100000"/>
              </a:lnSpc>
            </a:pPr>
            <a:r>
              <a:rPr lang="es-ES" sz="1400" b="0" strike="noStrike" spc="-1">
                <a:solidFill>
                  <a:srgbClr val="000000"/>
                </a:solidFill>
                <a:latin typeface="Arial"/>
                <a:ea typeface="Arial"/>
              </a:rPr>
              <a:t>i. Conciliation: (Conciliación) There are other times where the legislator deems a criminal behaviour sufficiently reproached once the minor involved acknowledges the damage caused and apologizes to the victim, and such victim accepts such apologies.</a:t>
            </a:r>
            <a:endParaRPr lang="es-ES" sz="1400" b="0" strike="noStrike" spc="-1">
              <a:latin typeface="Arial"/>
            </a:endParaRPr>
          </a:p>
          <a:p>
            <a:pPr marL="457200" algn="just">
              <a:lnSpc>
                <a:spcPct val="100000"/>
              </a:lnSpc>
            </a:pPr>
            <a:endParaRPr lang="es-ES" sz="1400" b="0" strike="noStrike" spc="-1">
              <a:latin typeface="Arial"/>
            </a:endParaRPr>
          </a:p>
          <a:p>
            <a:pPr marL="457200" algn="just">
              <a:lnSpc>
                <a:spcPct val="100000"/>
              </a:lnSpc>
            </a:pPr>
            <a:r>
              <a:rPr lang="es-ES" sz="1400" b="0" strike="noStrike" spc="-1">
                <a:solidFill>
                  <a:srgbClr val="000000"/>
                </a:solidFill>
                <a:latin typeface="Arial"/>
                <a:ea typeface="Arial"/>
              </a:rPr>
              <a:t>ii. Compensation: (Reparación) It is a commitment made by the minor to the victim or injured person to carry out certain actions in the interests of the second or the community; this shall be followed by its effective fulfilment.</a:t>
            </a:r>
            <a:endParaRPr lang="es-ES" sz="1400" b="0" strike="noStrike" spc="-1">
              <a:latin typeface="Arial"/>
            </a:endParaRPr>
          </a:p>
          <a:p>
            <a:pPr marL="457200" algn="just">
              <a:lnSpc>
                <a:spcPct val="100000"/>
              </a:lnSpc>
            </a:pPr>
            <a:endParaRPr lang="es-ES" sz="1400" b="0" strike="noStrike" spc="-1">
              <a:latin typeface="Arial"/>
            </a:endParaRPr>
          </a:p>
          <a:p>
            <a:pPr marL="457200" algn="just">
              <a:lnSpc>
                <a:spcPct val="100000"/>
              </a:lnSpc>
            </a:pPr>
            <a:r>
              <a:rPr lang="es-ES" sz="1400" b="0" strike="noStrike" spc="-1">
                <a:solidFill>
                  <a:srgbClr val="000000"/>
                </a:solidFill>
                <a:latin typeface="Arial"/>
                <a:ea typeface="Arial"/>
              </a:rPr>
              <a:t>iii. Commitment to complete educational activity: In the event the minor undertakes to complete an educational activity suggested by the Technical Team, and he does so, the procedure shall also be finished as a result of such</a:t>
            </a:r>
            <a:endParaRPr lang="es-ES" sz="1400" b="0" strike="noStrike" spc="-1">
              <a:latin typeface="Arial"/>
            </a:endParaRPr>
          </a:p>
          <a:p>
            <a:pPr marL="457200" algn="just">
              <a:lnSpc>
                <a:spcPct val="100000"/>
              </a:lnSpc>
            </a:pPr>
            <a:r>
              <a:rPr lang="es-ES" sz="1400" b="0" strike="noStrike" spc="-1">
                <a:solidFill>
                  <a:srgbClr val="000000"/>
                </a:solidFill>
                <a:latin typeface="Arial"/>
                <a:ea typeface="Arial"/>
              </a:rPr>
              <a:t>alternative.</a:t>
            </a:r>
            <a:endParaRPr lang="es-ES" sz="1400" b="0" strike="noStrike" spc="-1">
              <a:latin typeface="Arial"/>
            </a:endParaRPr>
          </a:p>
          <a:p>
            <a:pPr>
              <a:lnSpc>
                <a:spcPct val="100000"/>
              </a:lnSpc>
            </a:pPr>
            <a:endParaRPr lang="es-ES" sz="1400" b="0" strike="noStrike" spc="-1">
              <a:latin typeface="Arial"/>
            </a:endParaRPr>
          </a:p>
          <a:p>
            <a:pPr>
              <a:lnSpc>
                <a:spcPct val="100000"/>
              </a:lnSpc>
            </a:pPr>
            <a:endParaRPr lang="es-ES" sz="1400" b="0" strike="noStrike" spc="-1">
              <a:latin typeface="Arial"/>
            </a:endParaRPr>
          </a:p>
        </p:txBody>
      </p:sp>
      <p:pic>
        <p:nvPicPr>
          <p:cNvPr id="459" name="Google Shape;702;p105"/>
          <p:cNvPicPr/>
          <p:nvPr/>
        </p:nvPicPr>
        <p:blipFill>
          <a:blip r:embed="rId3"/>
          <a:stretch/>
        </p:blipFill>
        <p:spPr>
          <a:xfrm>
            <a:off x="942840" y="6025320"/>
            <a:ext cx="7156800" cy="808560"/>
          </a:xfrm>
          <a:prstGeom prst="rect">
            <a:avLst/>
          </a:prstGeom>
          <a:ln>
            <a:noFill/>
          </a:ln>
        </p:spPr>
      </p:pic>
      <p:pic>
        <p:nvPicPr>
          <p:cNvPr id="460" name="Google Shape;703;p105"/>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TextShape 1"/>
          <p:cNvSpPr txBox="1"/>
          <p:nvPr/>
        </p:nvSpPr>
        <p:spPr>
          <a:xfrm>
            <a:off x="385920" y="1741320"/>
            <a:ext cx="8228880" cy="3544920"/>
          </a:xfrm>
          <a:prstGeom prst="rect">
            <a:avLst/>
          </a:prstGeom>
          <a:noFill/>
          <a:ln>
            <a:noFill/>
          </a:ln>
        </p:spPr>
        <p:txBody>
          <a:bodyPr lIns="0" tIns="0" rIns="0" bIns="0" anchor="ctr">
            <a:noAutofit/>
          </a:bodyPr>
          <a:lstStyle/>
          <a:p>
            <a:pPr algn="ctr">
              <a:lnSpc>
                <a:spcPct val="100000"/>
              </a:lnSpc>
            </a:pPr>
            <a:r>
              <a:rPr lang="es-ES" sz="1800" b="1" strike="noStrike" spc="-1">
                <a:solidFill>
                  <a:srgbClr val="000000"/>
                </a:solidFill>
                <a:latin typeface="Arial"/>
                <a:ea typeface="Arial"/>
              </a:rPr>
              <a:t>Some figures:</a:t>
            </a:r>
            <a:endParaRPr lang="es-ES" sz="1800" b="0" strike="noStrike" spc="-1">
              <a:latin typeface="Arial"/>
            </a:endParaRPr>
          </a:p>
          <a:p>
            <a:pPr algn="ctr">
              <a:lnSpc>
                <a:spcPct val="100000"/>
              </a:lnSpc>
            </a:pPr>
            <a:endParaRPr lang="es-ES" sz="1800" b="0" strike="noStrike" spc="-1">
              <a:latin typeface="Arial"/>
            </a:endParaRPr>
          </a:p>
          <a:p>
            <a:pPr algn="ctr">
              <a:lnSpc>
                <a:spcPct val="100000"/>
              </a:lnSpc>
            </a:pPr>
            <a:endParaRPr lang="es-ES" sz="1800" b="0" strike="noStrike" spc="-1">
              <a:latin typeface="Arial"/>
            </a:endParaRPr>
          </a:p>
          <a:p>
            <a:pPr>
              <a:lnSpc>
                <a:spcPct val="100000"/>
              </a:lnSpc>
            </a:pPr>
            <a:r>
              <a:rPr lang="es-ES" sz="1800" b="0" strike="noStrike" spc="-1">
                <a:solidFill>
                  <a:srgbClr val="000000"/>
                </a:solidFill>
                <a:latin typeface="Arial"/>
                <a:ea typeface="Arial"/>
              </a:rPr>
              <a:t>First, we would note that Spain does not have a major juvenile delinquency problem. </a:t>
            </a:r>
            <a:endParaRPr lang="es-ES" sz="1800" b="0" strike="noStrike" spc="-1">
              <a:latin typeface="Arial"/>
            </a:endParaRPr>
          </a:p>
          <a:p>
            <a:pPr>
              <a:lnSpc>
                <a:spcPct val="100000"/>
              </a:lnSpc>
            </a:pPr>
            <a:endParaRPr lang="es-ES" sz="1800" b="0" strike="noStrike" spc="-1">
              <a:latin typeface="Arial"/>
            </a:endParaRPr>
          </a:p>
          <a:p>
            <a:pPr algn="just">
              <a:lnSpc>
                <a:spcPct val="115000"/>
              </a:lnSpc>
            </a:pPr>
            <a:r>
              <a:rPr lang="es-ES" sz="1800" b="0" strike="noStrike" spc="-1">
                <a:solidFill>
                  <a:srgbClr val="000000"/>
                </a:solidFill>
                <a:latin typeface="Arial"/>
                <a:ea typeface="Arial"/>
              </a:rPr>
              <a:t>Young people account for a very small percentage of the total number of detainees in the country, that is, 5.5 percent, which is well below the European average of 9.3 percent (Aebi et al., 2014) or 13.0 percent for violent crimes and 21.0 percent for property crimes in the USA (Butts and Evans, 2014).</a:t>
            </a:r>
            <a:endParaRPr lang="es-ES" sz="1800" b="0" strike="noStrike" spc="-1">
              <a:latin typeface="Arial"/>
            </a:endParaRPr>
          </a:p>
        </p:txBody>
      </p:sp>
      <p:pic>
        <p:nvPicPr>
          <p:cNvPr id="462" name="Google Shape;710;p106"/>
          <p:cNvPicPr/>
          <p:nvPr/>
        </p:nvPicPr>
        <p:blipFill>
          <a:blip r:embed="rId3"/>
          <a:stretch/>
        </p:blipFill>
        <p:spPr>
          <a:xfrm>
            <a:off x="942840" y="6025320"/>
            <a:ext cx="7156800" cy="808560"/>
          </a:xfrm>
          <a:prstGeom prst="rect">
            <a:avLst/>
          </a:prstGeom>
          <a:ln>
            <a:noFill/>
          </a:ln>
        </p:spPr>
      </p:pic>
      <p:pic>
        <p:nvPicPr>
          <p:cNvPr id="463" name="Google Shape;711;p106"/>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4" name="Table 1"/>
          <p:cNvGraphicFramePr/>
          <p:nvPr/>
        </p:nvGraphicFramePr>
        <p:xfrm>
          <a:off x="457200" y="1648080"/>
          <a:ext cx="8085960" cy="4276800"/>
        </p:xfrm>
        <a:graphic>
          <a:graphicData uri="http://schemas.openxmlformats.org/drawingml/2006/table">
            <a:tbl>
              <a:tblPr/>
              <a:tblGrid>
                <a:gridCol w="4988880">
                  <a:extLst>
                    <a:ext uri="{9D8B030D-6E8A-4147-A177-3AD203B41FA5}">
                      <a16:colId xmlns:a16="http://schemas.microsoft.com/office/drawing/2014/main" val="20000"/>
                    </a:ext>
                  </a:extLst>
                </a:gridCol>
                <a:gridCol w="536040">
                  <a:extLst>
                    <a:ext uri="{9D8B030D-6E8A-4147-A177-3AD203B41FA5}">
                      <a16:colId xmlns:a16="http://schemas.microsoft.com/office/drawing/2014/main" val="20001"/>
                    </a:ext>
                  </a:extLst>
                </a:gridCol>
                <a:gridCol w="571320">
                  <a:extLst>
                    <a:ext uri="{9D8B030D-6E8A-4147-A177-3AD203B41FA5}">
                      <a16:colId xmlns:a16="http://schemas.microsoft.com/office/drawing/2014/main" val="20002"/>
                    </a:ext>
                  </a:extLst>
                </a:gridCol>
                <a:gridCol w="560520">
                  <a:extLst>
                    <a:ext uri="{9D8B030D-6E8A-4147-A177-3AD203B41FA5}">
                      <a16:colId xmlns:a16="http://schemas.microsoft.com/office/drawing/2014/main" val="20003"/>
                    </a:ext>
                  </a:extLst>
                </a:gridCol>
                <a:gridCol w="1429200">
                  <a:extLst>
                    <a:ext uri="{9D8B030D-6E8A-4147-A177-3AD203B41FA5}">
                      <a16:colId xmlns:a16="http://schemas.microsoft.com/office/drawing/2014/main" val="20004"/>
                    </a:ext>
                  </a:extLst>
                </a:gridCol>
              </a:tblGrid>
              <a:tr h="495000">
                <a:tc gridSpan="5">
                  <a:txBody>
                    <a:bodyPr/>
                    <a:lstStyle/>
                    <a:p>
                      <a:pPr>
                        <a:lnSpc>
                          <a:spcPct val="115000"/>
                        </a:lnSpc>
                        <a:spcBef>
                          <a:spcPts val="799"/>
                        </a:spcBef>
                      </a:pPr>
                      <a:r>
                        <a:rPr lang="es-ES" sz="1400" b="1" strike="noStrike" spc="-1">
                          <a:solidFill>
                            <a:srgbClr val="000000"/>
                          </a:solidFill>
                          <a:latin typeface="Arial"/>
                          <a:ea typeface="Arial"/>
                        </a:rPr>
                        <a:t>Table 1. Measures provided for in Article 7 (LRPM)</a:t>
                      </a:r>
                      <a:endParaRPr lang="es-ES" sz="1400" b="0" strike="noStrike" spc="-1">
                        <a:latin typeface="Arial"/>
                      </a:endParaRPr>
                    </a:p>
                  </a:txBody>
                  <a:tcPr marL="90000" marR="90000">
                    <a:lnL w="12240">
                      <a:solidFill>
                        <a:srgbClr val="0070C0"/>
                      </a:solidFill>
                    </a:lnL>
                    <a:lnR w="12240">
                      <a:solidFill>
                        <a:srgbClr val="0070C0"/>
                      </a:solidFill>
                    </a:lnR>
                    <a:lnT w="12240">
                      <a:solidFill>
                        <a:srgbClr val="0070C0"/>
                      </a:solidFill>
                    </a:lnT>
                    <a:lnB w="12240">
                      <a:solidFill>
                        <a:srgbClr val="005B99"/>
                      </a:solidFill>
                    </a:lnB>
                    <a:no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0"/>
                  </a:ext>
                </a:extLst>
              </a:tr>
              <a:tr h="273960">
                <a:tc>
                  <a:txBody>
                    <a:bodyPr/>
                    <a:lstStyle/>
                    <a:p>
                      <a:pPr>
                        <a:lnSpc>
                          <a:spcPct val="115000"/>
                        </a:lnSpc>
                        <a:spcAft>
                          <a:spcPts val="1199"/>
                        </a:spcAft>
                      </a:pPr>
                      <a:r>
                        <a:rPr lang="es-ES" sz="800" b="0" strike="noStrike" spc="-1">
                          <a:solidFill>
                            <a:srgbClr val="000000"/>
                          </a:solidFill>
                          <a:latin typeface="Times New Roman"/>
                          <a:ea typeface="Times New Roman"/>
                        </a:rPr>
                        <a:t> </a:t>
                      </a:r>
                      <a:endParaRPr lang="es-ES" sz="800" b="0" strike="noStrike" spc="-1">
                        <a:latin typeface="Arial"/>
                      </a:endParaRPr>
                    </a:p>
                  </a:txBody>
                  <a:tcPr marL="90000" marR="90000">
                    <a:lnL w="12240">
                      <a:solidFill>
                        <a:srgbClr val="0070C0"/>
                      </a:solidFill>
                    </a:lnL>
                    <a:lnT w="12240">
                      <a:solidFill>
                        <a:srgbClr val="005B99"/>
                      </a:solidFill>
                    </a:lnT>
                    <a:noFill/>
                  </a:tcPr>
                </a:tc>
                <a:tc gridSpan="2">
                  <a:txBody>
                    <a:bodyPr/>
                    <a:lstStyle/>
                    <a:p>
                      <a:pPr>
                        <a:lnSpc>
                          <a:spcPct val="115000"/>
                        </a:lnSpc>
                        <a:spcBef>
                          <a:spcPts val="99"/>
                        </a:spcBef>
                      </a:pPr>
                      <a:r>
                        <a:rPr lang="es-ES" sz="800" b="1" strike="noStrike" spc="-1">
                          <a:solidFill>
                            <a:srgbClr val="000000"/>
                          </a:solidFill>
                          <a:latin typeface="Arial"/>
                          <a:ea typeface="Arial"/>
                        </a:rPr>
                        <a:t>NOTIFIED</a:t>
                      </a:r>
                      <a:endParaRPr lang="es-ES" sz="800" b="0" strike="noStrike" spc="-1">
                        <a:latin typeface="Arial"/>
                      </a:endParaRPr>
                    </a:p>
                  </a:txBody>
                  <a:tcPr marL="90000" marR="90000">
                    <a:lnT w="12240">
                      <a:solidFill>
                        <a:srgbClr val="005B99"/>
                      </a:solidFill>
                    </a:lnT>
                    <a:noFill/>
                  </a:tcPr>
                </a:tc>
                <a:tc hMerge="1">
                  <a:txBody>
                    <a:bodyPr/>
                    <a:lstStyle/>
                    <a:p>
                      <a:endParaRPr lang="ru-RU"/>
                    </a:p>
                  </a:txBody>
                  <a:tcPr marL="90000" marR="90000">
                    <a:solidFill>
                      <a:srgbClr val="729FCF"/>
                    </a:solidFill>
                  </a:tcPr>
                </a:tc>
                <a:tc gridSpan="2">
                  <a:txBody>
                    <a:bodyPr/>
                    <a:lstStyle/>
                    <a:p>
                      <a:pPr>
                        <a:lnSpc>
                          <a:spcPct val="115000"/>
                        </a:lnSpc>
                        <a:spcBef>
                          <a:spcPts val="99"/>
                        </a:spcBef>
                      </a:pPr>
                      <a:r>
                        <a:rPr lang="es-ES" sz="800" b="1" strike="noStrike" spc="-1">
                          <a:solidFill>
                            <a:srgbClr val="000000"/>
                          </a:solidFill>
                          <a:latin typeface="Arial"/>
                          <a:ea typeface="Arial"/>
                        </a:rPr>
                        <a:t>EXECUTED</a:t>
                      </a:r>
                      <a:endParaRPr lang="es-ES" sz="800" b="0" strike="noStrike" spc="-1">
                        <a:latin typeface="Arial"/>
                      </a:endParaRPr>
                    </a:p>
                  </a:txBody>
                  <a:tcPr marL="90000" marR="90000">
                    <a:lnR w="12240">
                      <a:solidFill>
                        <a:srgbClr val="0070C0"/>
                      </a:solidFill>
                    </a:lnR>
                    <a:lnT w="12240">
                      <a:solidFill>
                        <a:srgbClr val="005B99"/>
                      </a:solidFill>
                    </a:lnT>
                    <a:no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01"/>
                  </a:ext>
                </a:extLst>
              </a:tr>
              <a:tr h="237600">
                <a:tc>
                  <a:txBody>
                    <a:bodyPr/>
                    <a:lstStyle/>
                    <a:p>
                      <a:pPr>
                        <a:lnSpc>
                          <a:spcPct val="115000"/>
                        </a:lnSpc>
                        <a:spcAft>
                          <a:spcPts val="1199"/>
                        </a:spcAft>
                      </a:pPr>
                      <a:r>
                        <a:rPr lang="es-ES" sz="800" b="0" strike="noStrike" spc="-1">
                          <a:solidFill>
                            <a:srgbClr val="000000"/>
                          </a:solidFill>
                          <a:latin typeface="Times New Roman"/>
                          <a:ea typeface="Times New Roman"/>
                        </a:rPr>
                        <a:t> </a:t>
                      </a:r>
                      <a:endParaRPr lang="es-ES" sz="800" b="0" strike="noStrike" spc="-1">
                        <a:latin typeface="Arial"/>
                      </a:endParaRPr>
                    </a:p>
                  </a:txBody>
                  <a:tcPr marL="90000" marR="90000">
                    <a:lnL w="12240">
                      <a:solidFill>
                        <a:srgbClr val="0070C0"/>
                      </a:solidFill>
                    </a:lnL>
                    <a:lnB w="12240">
                      <a:solidFill>
                        <a:srgbClr val="005B99"/>
                      </a:solidFill>
                    </a:lnB>
                    <a:noFill/>
                  </a:tcPr>
                </a:tc>
                <a:tc>
                  <a:txBody>
                    <a:bodyPr/>
                    <a:lstStyle/>
                    <a:p>
                      <a:pPr algn="r">
                        <a:lnSpc>
                          <a:spcPct val="87000"/>
                        </a:lnSpc>
                        <a:spcBef>
                          <a:spcPts val="99"/>
                        </a:spcBef>
                      </a:pPr>
                      <a:r>
                        <a:rPr lang="es-ES" sz="800" b="1" strike="noStrike" spc="-1">
                          <a:solidFill>
                            <a:srgbClr val="000000"/>
                          </a:solidFill>
                          <a:latin typeface="Arial"/>
                          <a:ea typeface="Arial"/>
                        </a:rPr>
                        <a:t>Abs.</a:t>
                      </a:r>
                      <a:endParaRPr lang="es-ES" sz="800" b="0" strike="noStrike" spc="-1">
                        <a:latin typeface="Arial"/>
                      </a:endParaRPr>
                    </a:p>
                  </a:txBody>
                  <a:tcPr marL="90000" marR="90000">
                    <a:lnB w="12240">
                      <a:solidFill>
                        <a:srgbClr val="005B99"/>
                      </a:solidFill>
                    </a:lnB>
                    <a:noFill/>
                  </a:tcPr>
                </a:tc>
                <a:tc>
                  <a:txBody>
                    <a:bodyPr/>
                    <a:lstStyle/>
                    <a:p>
                      <a:pPr algn="r">
                        <a:lnSpc>
                          <a:spcPct val="85000"/>
                        </a:lnSpc>
                        <a:spcBef>
                          <a:spcPts val="99"/>
                        </a:spcBef>
                      </a:pPr>
                      <a:r>
                        <a:rPr lang="es-ES" sz="800" b="1" i="1" strike="noStrike" spc="-1">
                          <a:solidFill>
                            <a:srgbClr val="005B99"/>
                          </a:solidFill>
                          <a:latin typeface="Arial"/>
                          <a:ea typeface="Arial"/>
                        </a:rPr>
                        <a:t>Rate</a:t>
                      </a:r>
                      <a:endParaRPr lang="es-ES" sz="800" b="0" strike="noStrike" spc="-1">
                        <a:latin typeface="Arial"/>
                      </a:endParaRPr>
                    </a:p>
                  </a:txBody>
                  <a:tcPr marL="90000" marR="90000">
                    <a:lnB w="12240">
                      <a:solidFill>
                        <a:srgbClr val="005B99"/>
                      </a:solidFill>
                    </a:lnB>
                    <a:noFill/>
                  </a:tcPr>
                </a:tc>
                <a:tc>
                  <a:txBody>
                    <a:bodyPr/>
                    <a:lstStyle/>
                    <a:p>
                      <a:pPr>
                        <a:lnSpc>
                          <a:spcPct val="87000"/>
                        </a:lnSpc>
                        <a:spcBef>
                          <a:spcPts val="99"/>
                        </a:spcBef>
                      </a:pPr>
                      <a:r>
                        <a:rPr lang="es-ES" sz="800" b="1" strike="noStrike" spc="-1">
                          <a:solidFill>
                            <a:srgbClr val="000000"/>
                          </a:solidFill>
                          <a:latin typeface="Arial"/>
                          <a:ea typeface="Arial"/>
                        </a:rPr>
                        <a:t>Abs.</a:t>
                      </a:r>
                      <a:endParaRPr lang="es-ES" sz="800" b="0" strike="noStrike" spc="-1">
                        <a:latin typeface="Arial"/>
                      </a:endParaRPr>
                    </a:p>
                  </a:txBody>
                  <a:tcPr marL="90000" marR="90000">
                    <a:lnB w="12240">
                      <a:solidFill>
                        <a:srgbClr val="005B99"/>
                      </a:solidFill>
                    </a:lnB>
                    <a:noFill/>
                  </a:tcPr>
                </a:tc>
                <a:tc>
                  <a:txBody>
                    <a:bodyPr/>
                    <a:lstStyle/>
                    <a:p>
                      <a:pPr>
                        <a:lnSpc>
                          <a:spcPct val="85000"/>
                        </a:lnSpc>
                        <a:spcBef>
                          <a:spcPts val="99"/>
                        </a:spcBef>
                      </a:pPr>
                      <a:r>
                        <a:rPr lang="es-ES" sz="800" b="1" i="1" strike="noStrike" spc="-1">
                          <a:solidFill>
                            <a:srgbClr val="005B99"/>
                          </a:solidFill>
                          <a:latin typeface="Arial"/>
                          <a:ea typeface="Arial"/>
                        </a:rPr>
                        <a:t>Rate</a:t>
                      </a:r>
                      <a:endParaRPr lang="es-ES" sz="800" b="0" strike="noStrike" spc="-1">
                        <a:latin typeface="Arial"/>
                      </a:endParaRPr>
                    </a:p>
                  </a:txBody>
                  <a:tcPr marL="90000" marR="90000">
                    <a:lnR w="12240">
                      <a:solidFill>
                        <a:srgbClr val="0070C0"/>
                      </a:solidFill>
                    </a:lnR>
                    <a:lnB w="12240">
                      <a:solidFill>
                        <a:srgbClr val="005B99"/>
                      </a:solidFill>
                    </a:lnB>
                    <a:noFill/>
                  </a:tcPr>
                </a:tc>
                <a:extLst>
                  <a:ext uri="{0D108BD9-81ED-4DB2-BD59-A6C34878D82A}">
                    <a16:rowId xmlns:a16="http://schemas.microsoft.com/office/drawing/2014/main" val="10002"/>
                  </a:ext>
                </a:extLst>
              </a:tr>
              <a:tr h="338040">
                <a:tc>
                  <a:txBody>
                    <a:bodyPr/>
                    <a:lstStyle/>
                    <a:p>
                      <a:pPr>
                        <a:lnSpc>
                          <a:spcPct val="100000"/>
                        </a:lnSpc>
                        <a:spcBef>
                          <a:spcPts val="99"/>
                        </a:spcBef>
                      </a:pPr>
                      <a:r>
                        <a:rPr lang="es-ES" sz="1200" b="0" strike="noStrike" spc="-1">
                          <a:solidFill>
                            <a:srgbClr val="000000"/>
                          </a:solidFill>
                          <a:latin typeface="Arial"/>
                          <a:ea typeface="Arial"/>
                        </a:rPr>
                        <a:t>Total internments *</a:t>
                      </a:r>
                      <a:endParaRPr lang="es-ES" sz="1200" b="0" strike="noStrike" spc="-1">
                        <a:latin typeface="Arial"/>
                      </a:endParaRPr>
                    </a:p>
                  </a:txBody>
                  <a:tcPr marL="90000" marR="90000">
                    <a:lnL w="12240">
                      <a:solidFill>
                        <a:srgbClr val="0070C0"/>
                      </a:solidFill>
                    </a:lnL>
                    <a:lnT w="12240">
                      <a:solidFill>
                        <a:srgbClr val="005B99"/>
                      </a:solidFill>
                    </a:lnT>
                    <a:noFill/>
                  </a:tcPr>
                </a:tc>
                <a:tc>
                  <a:txBody>
                    <a:bodyPr/>
                    <a:lstStyle/>
                    <a:p>
                      <a:pPr algn="r">
                        <a:lnSpc>
                          <a:spcPct val="100000"/>
                        </a:lnSpc>
                        <a:spcBef>
                          <a:spcPts val="300"/>
                        </a:spcBef>
                      </a:pPr>
                      <a:r>
                        <a:rPr lang="es-ES" sz="800" b="0" strike="noStrike" spc="-1">
                          <a:solidFill>
                            <a:srgbClr val="000000"/>
                          </a:solidFill>
                          <a:latin typeface="Arial"/>
                          <a:ea typeface="Arial"/>
                        </a:rPr>
                        <a:t>3.747</a:t>
                      </a:r>
                      <a:endParaRPr lang="es-ES" sz="800" b="0" strike="noStrike" spc="-1">
                        <a:latin typeface="Arial"/>
                      </a:endParaRPr>
                    </a:p>
                  </a:txBody>
                  <a:tcPr marL="90000" marR="90000">
                    <a:lnT w="12240">
                      <a:solidFill>
                        <a:srgbClr val="005B99"/>
                      </a:solidFill>
                    </a:lnT>
                    <a:noFill/>
                  </a:tcPr>
                </a:tc>
                <a:tc>
                  <a:txBody>
                    <a:bodyPr/>
                    <a:lstStyle/>
                    <a:p>
                      <a:pPr algn="r">
                        <a:lnSpc>
                          <a:spcPct val="100000"/>
                        </a:lnSpc>
                        <a:spcBef>
                          <a:spcPts val="99"/>
                        </a:spcBef>
                      </a:pPr>
                      <a:r>
                        <a:rPr lang="es-ES" sz="800" b="0" i="1" strike="noStrike" spc="-1">
                          <a:solidFill>
                            <a:srgbClr val="005B99"/>
                          </a:solidFill>
                          <a:latin typeface="Arial"/>
                          <a:ea typeface="Arial"/>
                        </a:rPr>
                        <a:t>119,0</a:t>
                      </a:r>
                      <a:endParaRPr lang="es-ES" sz="800" b="0" strike="noStrike" spc="-1">
                        <a:latin typeface="Arial"/>
                      </a:endParaRPr>
                    </a:p>
                  </a:txBody>
                  <a:tcPr marL="90000" marR="90000">
                    <a:lnT w="12240">
                      <a:solidFill>
                        <a:srgbClr val="005B99"/>
                      </a:solidFill>
                    </a:lnT>
                    <a:noFill/>
                  </a:tcPr>
                </a:tc>
                <a:tc>
                  <a:txBody>
                    <a:bodyPr/>
                    <a:lstStyle/>
                    <a:p>
                      <a:pPr>
                        <a:lnSpc>
                          <a:spcPct val="100000"/>
                        </a:lnSpc>
                        <a:spcBef>
                          <a:spcPts val="300"/>
                        </a:spcBef>
                      </a:pPr>
                      <a:r>
                        <a:rPr lang="es-ES" sz="800" b="0" strike="noStrike" spc="-1">
                          <a:solidFill>
                            <a:srgbClr val="000000"/>
                          </a:solidFill>
                          <a:latin typeface="Arial"/>
                          <a:ea typeface="Arial"/>
                        </a:rPr>
                        <a:t>4.182</a:t>
                      </a:r>
                      <a:endParaRPr lang="es-ES" sz="800" b="0" strike="noStrike" spc="-1">
                        <a:latin typeface="Arial"/>
                      </a:endParaRPr>
                    </a:p>
                  </a:txBody>
                  <a:tcPr marL="90000" marR="90000">
                    <a:lnT w="12240">
                      <a:solidFill>
                        <a:srgbClr val="005B99"/>
                      </a:solidFill>
                    </a:lnT>
                    <a:noFill/>
                  </a:tcPr>
                </a:tc>
                <a:tc>
                  <a:txBody>
                    <a:bodyPr/>
                    <a:lstStyle/>
                    <a:p>
                      <a:pPr>
                        <a:lnSpc>
                          <a:spcPct val="100000"/>
                        </a:lnSpc>
                        <a:spcBef>
                          <a:spcPts val="99"/>
                        </a:spcBef>
                      </a:pPr>
                      <a:r>
                        <a:rPr lang="es-ES" sz="800" b="0" i="1" strike="noStrike" spc="-1">
                          <a:solidFill>
                            <a:srgbClr val="005B99"/>
                          </a:solidFill>
                          <a:latin typeface="Arial"/>
                          <a:ea typeface="Arial"/>
                        </a:rPr>
                        <a:t>132,9</a:t>
                      </a:r>
                      <a:endParaRPr lang="es-ES" sz="800" b="0" strike="noStrike" spc="-1">
                        <a:latin typeface="Arial"/>
                      </a:endParaRPr>
                    </a:p>
                  </a:txBody>
                  <a:tcPr marL="90000" marR="90000">
                    <a:lnR w="12240">
                      <a:solidFill>
                        <a:srgbClr val="0070C0"/>
                      </a:solidFill>
                    </a:lnR>
                    <a:lnT w="12240">
                      <a:solidFill>
                        <a:srgbClr val="005B99"/>
                      </a:solidFill>
                    </a:lnT>
                    <a:noFill/>
                  </a:tcPr>
                </a:tc>
                <a:extLst>
                  <a:ext uri="{0D108BD9-81ED-4DB2-BD59-A6C34878D82A}">
                    <a16:rowId xmlns:a16="http://schemas.microsoft.com/office/drawing/2014/main" val="10003"/>
                  </a:ext>
                </a:extLst>
              </a:tr>
              <a:tr h="343080">
                <a:tc>
                  <a:txBody>
                    <a:bodyPr/>
                    <a:lstStyle/>
                    <a:p>
                      <a:pPr>
                        <a:lnSpc>
                          <a:spcPct val="100000"/>
                        </a:lnSpc>
                      </a:pPr>
                      <a:r>
                        <a:rPr lang="es-ES" sz="1200" b="0" strike="noStrike" spc="-1">
                          <a:solidFill>
                            <a:srgbClr val="000000"/>
                          </a:solidFill>
                          <a:latin typeface="Arial"/>
                          <a:ea typeface="Arial"/>
                        </a:rPr>
                        <a:t>Probation (Libertad vigilada)</a:t>
                      </a:r>
                      <a:endParaRPr lang="es-ES" sz="1200" b="0" strike="noStrike" spc="-1">
                        <a:latin typeface="Arial"/>
                      </a:endParaRPr>
                    </a:p>
                  </a:txBody>
                  <a:tcPr marL="90000" marR="90000">
                    <a:lnL w="12240">
                      <a:solidFill>
                        <a:srgbClr val="0070C0"/>
                      </a:solidFill>
                    </a:lnL>
                    <a:noFill/>
                  </a:tcPr>
                </a:tc>
                <a:tc>
                  <a:txBody>
                    <a:bodyPr/>
                    <a:lstStyle/>
                    <a:p>
                      <a:pPr algn="r">
                        <a:lnSpc>
                          <a:spcPct val="100000"/>
                        </a:lnSpc>
                        <a:spcBef>
                          <a:spcPts val="201"/>
                        </a:spcBef>
                      </a:pPr>
                      <a:r>
                        <a:rPr lang="es-ES" sz="800" b="0" strike="noStrike" spc="-1">
                          <a:solidFill>
                            <a:srgbClr val="000000"/>
                          </a:solidFill>
                          <a:latin typeface="Arial"/>
                          <a:ea typeface="Arial"/>
                        </a:rPr>
                        <a:t>12.174</a:t>
                      </a:r>
                      <a:endParaRPr lang="es-ES" sz="800" b="0" strike="noStrike" spc="-1">
                        <a:latin typeface="Arial"/>
                      </a:endParaRPr>
                    </a:p>
                  </a:txBody>
                  <a:tcPr marL="90000" marR="90000">
                    <a:noFill/>
                  </a:tcPr>
                </a:tc>
                <a:tc>
                  <a:txBody>
                    <a:bodyPr/>
                    <a:lstStyle/>
                    <a:p>
                      <a:pPr algn="r">
                        <a:lnSpc>
                          <a:spcPct val="100000"/>
                        </a:lnSpc>
                        <a:spcBef>
                          <a:spcPts val="99"/>
                        </a:spcBef>
                      </a:pPr>
                      <a:r>
                        <a:rPr lang="es-ES" sz="800" b="0" i="1" strike="noStrike" spc="-1">
                          <a:solidFill>
                            <a:srgbClr val="005B99"/>
                          </a:solidFill>
                          <a:latin typeface="Arial"/>
                          <a:ea typeface="Arial"/>
                        </a:rPr>
                        <a:t>386,8</a:t>
                      </a:r>
                      <a:endParaRPr lang="es-ES" sz="800" b="0" strike="noStrike" spc="-1">
                        <a:latin typeface="Arial"/>
                      </a:endParaRPr>
                    </a:p>
                  </a:txBody>
                  <a:tcPr marL="90000" marR="90000">
                    <a:noFill/>
                  </a:tcPr>
                </a:tc>
                <a:tc>
                  <a:txBody>
                    <a:bodyPr/>
                    <a:lstStyle/>
                    <a:p>
                      <a:pPr>
                        <a:lnSpc>
                          <a:spcPct val="100000"/>
                        </a:lnSpc>
                        <a:spcBef>
                          <a:spcPts val="201"/>
                        </a:spcBef>
                      </a:pPr>
                      <a:r>
                        <a:rPr lang="es-ES" sz="800" b="0" strike="noStrike" spc="-1">
                          <a:solidFill>
                            <a:srgbClr val="000000"/>
                          </a:solidFill>
                          <a:latin typeface="Arial"/>
                          <a:ea typeface="Arial"/>
                        </a:rPr>
                        <a:t>15.367</a:t>
                      </a:r>
                      <a:endParaRPr lang="es-ES" sz="800" b="0" strike="noStrike" spc="-1">
                        <a:latin typeface="Arial"/>
                      </a:endParaRPr>
                    </a:p>
                  </a:txBody>
                  <a:tcPr marL="90000" marR="90000">
                    <a:noFill/>
                  </a:tcPr>
                </a:tc>
                <a:tc>
                  <a:txBody>
                    <a:bodyPr/>
                    <a:lstStyle/>
                    <a:p>
                      <a:pPr>
                        <a:lnSpc>
                          <a:spcPct val="100000"/>
                        </a:lnSpc>
                        <a:spcBef>
                          <a:spcPts val="99"/>
                        </a:spcBef>
                      </a:pPr>
                      <a:r>
                        <a:rPr lang="es-ES" sz="800" b="0" i="1" strike="noStrike" spc="-1">
                          <a:solidFill>
                            <a:srgbClr val="005B99"/>
                          </a:solidFill>
                          <a:latin typeface="Arial"/>
                          <a:ea typeface="Arial"/>
                        </a:rPr>
                        <a:t>488,2</a:t>
                      </a:r>
                      <a:endParaRPr lang="es-ES" sz="800" b="0" strike="noStrike" spc="-1">
                        <a:latin typeface="Arial"/>
                      </a:endParaRPr>
                    </a:p>
                  </a:txBody>
                  <a:tcPr marL="90000" marR="90000">
                    <a:lnR w="12240">
                      <a:solidFill>
                        <a:srgbClr val="0070C0"/>
                      </a:solidFill>
                    </a:lnR>
                    <a:noFill/>
                  </a:tcPr>
                </a:tc>
                <a:extLst>
                  <a:ext uri="{0D108BD9-81ED-4DB2-BD59-A6C34878D82A}">
                    <a16:rowId xmlns:a16="http://schemas.microsoft.com/office/drawing/2014/main" val="10004"/>
                  </a:ext>
                </a:extLst>
              </a:tr>
              <a:tr h="446400">
                <a:tc>
                  <a:txBody>
                    <a:bodyPr/>
                    <a:lstStyle/>
                    <a:p>
                      <a:pPr>
                        <a:lnSpc>
                          <a:spcPct val="100000"/>
                        </a:lnSpc>
                      </a:pPr>
                      <a:r>
                        <a:rPr lang="es-ES" sz="1200" b="0" strike="noStrike" spc="-1">
                          <a:solidFill>
                            <a:srgbClr val="000000"/>
                          </a:solidFill>
                          <a:latin typeface="Arial"/>
                          <a:ea typeface="Arial"/>
                        </a:rPr>
                        <a:t>Community benefits (Prestaciones en beneficio de la comunidad)</a:t>
                      </a:r>
                      <a:endParaRPr lang="es-ES" sz="1200" b="0" strike="noStrike" spc="-1">
                        <a:latin typeface="Arial"/>
                      </a:endParaRPr>
                    </a:p>
                  </a:txBody>
                  <a:tcPr marL="90000" marR="90000">
                    <a:lnL w="12240">
                      <a:solidFill>
                        <a:srgbClr val="0070C0"/>
                      </a:solidFill>
                    </a:lnL>
                    <a:noFill/>
                  </a:tcPr>
                </a:tc>
                <a:tc>
                  <a:txBody>
                    <a:bodyPr/>
                    <a:lstStyle/>
                    <a:p>
                      <a:pPr algn="r">
                        <a:lnSpc>
                          <a:spcPct val="100000"/>
                        </a:lnSpc>
                        <a:spcBef>
                          <a:spcPts val="201"/>
                        </a:spcBef>
                      </a:pPr>
                      <a:r>
                        <a:rPr lang="es-ES" sz="800" b="0" strike="noStrike" spc="-1">
                          <a:solidFill>
                            <a:srgbClr val="000000"/>
                          </a:solidFill>
                          <a:latin typeface="Arial"/>
                          <a:ea typeface="Arial"/>
                        </a:rPr>
                        <a:t>3.833</a:t>
                      </a:r>
                      <a:endParaRPr lang="es-ES" sz="800" b="0" strike="noStrike" spc="-1">
                        <a:latin typeface="Arial"/>
                      </a:endParaRPr>
                    </a:p>
                  </a:txBody>
                  <a:tcPr marL="90000" marR="90000">
                    <a:noFill/>
                  </a:tcPr>
                </a:tc>
                <a:tc>
                  <a:txBody>
                    <a:bodyPr/>
                    <a:lstStyle/>
                    <a:p>
                      <a:pPr algn="r">
                        <a:lnSpc>
                          <a:spcPct val="100000"/>
                        </a:lnSpc>
                        <a:spcBef>
                          <a:spcPts val="99"/>
                        </a:spcBef>
                      </a:pPr>
                      <a:r>
                        <a:rPr lang="es-ES" sz="800" b="0" i="1" strike="noStrike" spc="-1">
                          <a:solidFill>
                            <a:srgbClr val="005B99"/>
                          </a:solidFill>
                          <a:latin typeface="Arial"/>
                          <a:ea typeface="Arial"/>
                        </a:rPr>
                        <a:t>121,8</a:t>
                      </a:r>
                      <a:endParaRPr lang="es-ES" sz="800" b="0" strike="noStrike" spc="-1">
                        <a:latin typeface="Arial"/>
                      </a:endParaRPr>
                    </a:p>
                  </a:txBody>
                  <a:tcPr marL="90000" marR="90000">
                    <a:noFill/>
                  </a:tcPr>
                </a:tc>
                <a:tc>
                  <a:txBody>
                    <a:bodyPr/>
                    <a:lstStyle/>
                    <a:p>
                      <a:pPr>
                        <a:lnSpc>
                          <a:spcPct val="100000"/>
                        </a:lnSpc>
                        <a:spcBef>
                          <a:spcPts val="201"/>
                        </a:spcBef>
                      </a:pPr>
                      <a:r>
                        <a:rPr lang="es-ES" sz="800" b="0" strike="noStrike" spc="-1">
                          <a:solidFill>
                            <a:srgbClr val="000000"/>
                          </a:solidFill>
                          <a:latin typeface="Arial"/>
                          <a:ea typeface="Arial"/>
                        </a:rPr>
                        <a:t>4.061</a:t>
                      </a:r>
                      <a:endParaRPr lang="es-ES" sz="800" b="0" strike="noStrike" spc="-1">
                        <a:latin typeface="Arial"/>
                      </a:endParaRPr>
                    </a:p>
                  </a:txBody>
                  <a:tcPr marL="90000" marR="90000">
                    <a:noFill/>
                  </a:tcPr>
                </a:tc>
                <a:tc>
                  <a:txBody>
                    <a:bodyPr/>
                    <a:lstStyle/>
                    <a:p>
                      <a:pPr>
                        <a:lnSpc>
                          <a:spcPct val="100000"/>
                        </a:lnSpc>
                        <a:spcBef>
                          <a:spcPts val="99"/>
                        </a:spcBef>
                      </a:pPr>
                      <a:r>
                        <a:rPr lang="es-ES" sz="800" b="0" i="1" strike="noStrike" spc="-1">
                          <a:solidFill>
                            <a:srgbClr val="005B99"/>
                          </a:solidFill>
                          <a:latin typeface="Arial"/>
                          <a:ea typeface="Arial"/>
                        </a:rPr>
                        <a:t>129,0</a:t>
                      </a:r>
                      <a:endParaRPr lang="es-ES" sz="800" b="0" strike="noStrike" spc="-1">
                        <a:latin typeface="Arial"/>
                      </a:endParaRPr>
                    </a:p>
                  </a:txBody>
                  <a:tcPr marL="90000" marR="90000">
                    <a:lnR w="12240">
                      <a:solidFill>
                        <a:srgbClr val="0070C0"/>
                      </a:solidFill>
                    </a:lnR>
                    <a:noFill/>
                  </a:tcPr>
                </a:tc>
                <a:extLst>
                  <a:ext uri="{0D108BD9-81ED-4DB2-BD59-A6C34878D82A}">
                    <a16:rowId xmlns:a16="http://schemas.microsoft.com/office/drawing/2014/main" val="10005"/>
                  </a:ext>
                </a:extLst>
              </a:tr>
              <a:tr h="515880">
                <a:tc>
                  <a:txBody>
                    <a:bodyPr/>
                    <a:lstStyle/>
                    <a:p>
                      <a:pPr>
                        <a:lnSpc>
                          <a:spcPct val="100000"/>
                        </a:lnSpc>
                      </a:pPr>
                      <a:r>
                        <a:rPr lang="es-ES" sz="1200" b="0" strike="noStrike" spc="-1">
                          <a:solidFill>
                            <a:srgbClr val="000000"/>
                          </a:solidFill>
                          <a:latin typeface="Arial"/>
                          <a:ea typeface="Arial"/>
                        </a:rPr>
                        <a:t>Performance of socio-educational tasks (Realización de tareas socioeducativas)</a:t>
                      </a:r>
                      <a:endParaRPr lang="es-ES" sz="1200" b="0" strike="noStrike" spc="-1">
                        <a:latin typeface="Arial"/>
                      </a:endParaRPr>
                    </a:p>
                  </a:txBody>
                  <a:tcPr marL="90000" marR="90000">
                    <a:lnL w="12240">
                      <a:solidFill>
                        <a:srgbClr val="0070C0"/>
                      </a:solidFill>
                    </a:lnL>
                    <a:noFill/>
                  </a:tcPr>
                </a:tc>
                <a:tc>
                  <a:txBody>
                    <a:bodyPr/>
                    <a:lstStyle/>
                    <a:p>
                      <a:pPr algn="r">
                        <a:lnSpc>
                          <a:spcPct val="100000"/>
                        </a:lnSpc>
                        <a:spcBef>
                          <a:spcPts val="201"/>
                        </a:spcBef>
                      </a:pPr>
                      <a:r>
                        <a:rPr lang="es-ES" sz="800" b="0" strike="noStrike" spc="-1">
                          <a:solidFill>
                            <a:srgbClr val="000000"/>
                          </a:solidFill>
                          <a:latin typeface="Arial"/>
                          <a:ea typeface="Arial"/>
                        </a:rPr>
                        <a:t>3.279</a:t>
                      </a:r>
                      <a:endParaRPr lang="es-ES" sz="800" b="0" strike="noStrike" spc="-1">
                        <a:latin typeface="Arial"/>
                      </a:endParaRPr>
                    </a:p>
                  </a:txBody>
                  <a:tcPr marL="90000" marR="90000">
                    <a:noFill/>
                  </a:tcPr>
                </a:tc>
                <a:tc>
                  <a:txBody>
                    <a:bodyPr/>
                    <a:lstStyle/>
                    <a:p>
                      <a:pPr algn="r">
                        <a:lnSpc>
                          <a:spcPct val="100000"/>
                        </a:lnSpc>
                        <a:spcBef>
                          <a:spcPts val="99"/>
                        </a:spcBef>
                      </a:pPr>
                      <a:r>
                        <a:rPr lang="es-ES" sz="800" b="0" i="1" strike="noStrike" spc="-1">
                          <a:solidFill>
                            <a:srgbClr val="005B99"/>
                          </a:solidFill>
                          <a:latin typeface="Arial"/>
                          <a:ea typeface="Arial"/>
                        </a:rPr>
                        <a:t>104,2</a:t>
                      </a:r>
                      <a:endParaRPr lang="es-ES" sz="800" b="0" strike="noStrike" spc="-1">
                        <a:latin typeface="Arial"/>
                      </a:endParaRPr>
                    </a:p>
                  </a:txBody>
                  <a:tcPr marL="90000" marR="90000">
                    <a:noFill/>
                  </a:tcPr>
                </a:tc>
                <a:tc>
                  <a:txBody>
                    <a:bodyPr/>
                    <a:lstStyle/>
                    <a:p>
                      <a:pPr>
                        <a:lnSpc>
                          <a:spcPct val="100000"/>
                        </a:lnSpc>
                        <a:spcBef>
                          <a:spcPts val="201"/>
                        </a:spcBef>
                      </a:pPr>
                      <a:r>
                        <a:rPr lang="es-ES" sz="800" b="0" strike="noStrike" spc="-1">
                          <a:solidFill>
                            <a:srgbClr val="000000"/>
                          </a:solidFill>
                          <a:latin typeface="Arial"/>
                          <a:ea typeface="Arial"/>
                        </a:rPr>
                        <a:t>3.946</a:t>
                      </a:r>
                      <a:endParaRPr lang="es-ES" sz="800" b="0" strike="noStrike" spc="-1">
                        <a:latin typeface="Arial"/>
                      </a:endParaRPr>
                    </a:p>
                  </a:txBody>
                  <a:tcPr marL="90000" marR="90000">
                    <a:noFill/>
                  </a:tcPr>
                </a:tc>
                <a:tc>
                  <a:txBody>
                    <a:bodyPr/>
                    <a:lstStyle/>
                    <a:p>
                      <a:pPr>
                        <a:lnSpc>
                          <a:spcPct val="100000"/>
                        </a:lnSpc>
                        <a:spcBef>
                          <a:spcPts val="99"/>
                        </a:spcBef>
                      </a:pPr>
                      <a:r>
                        <a:rPr lang="es-ES" sz="800" b="0" i="1" strike="noStrike" spc="-1">
                          <a:solidFill>
                            <a:srgbClr val="005B99"/>
                          </a:solidFill>
                          <a:latin typeface="Arial"/>
                          <a:ea typeface="Arial"/>
                        </a:rPr>
                        <a:t>125,4</a:t>
                      </a:r>
                      <a:endParaRPr lang="es-ES" sz="800" b="0" strike="noStrike" spc="-1">
                        <a:latin typeface="Arial"/>
                      </a:endParaRPr>
                    </a:p>
                  </a:txBody>
                  <a:tcPr marL="90000" marR="90000">
                    <a:lnR w="12240">
                      <a:solidFill>
                        <a:srgbClr val="0070C0"/>
                      </a:solidFill>
                    </a:lnR>
                    <a:noFill/>
                  </a:tcPr>
                </a:tc>
                <a:extLst>
                  <a:ext uri="{0D108BD9-81ED-4DB2-BD59-A6C34878D82A}">
                    <a16:rowId xmlns:a16="http://schemas.microsoft.com/office/drawing/2014/main" val="10006"/>
                  </a:ext>
                </a:extLst>
              </a:tr>
              <a:tr h="437040">
                <a:tc>
                  <a:txBody>
                    <a:bodyPr/>
                    <a:lstStyle/>
                    <a:p>
                      <a:pPr>
                        <a:lnSpc>
                          <a:spcPct val="100000"/>
                        </a:lnSpc>
                      </a:pPr>
                      <a:r>
                        <a:rPr lang="es-ES" sz="1200" b="0" strike="noStrike" spc="-1">
                          <a:solidFill>
                            <a:srgbClr val="000000"/>
                          </a:solidFill>
                          <a:latin typeface="Arial"/>
                          <a:ea typeface="Arial"/>
                        </a:rPr>
                        <a:t>Other measures</a:t>
                      </a:r>
                      <a:endParaRPr lang="es-ES" sz="1200" b="0" strike="noStrike" spc="-1">
                        <a:latin typeface="Arial"/>
                      </a:endParaRPr>
                    </a:p>
                  </a:txBody>
                  <a:tcPr marL="90000" marR="90000">
                    <a:lnL w="12240">
                      <a:solidFill>
                        <a:srgbClr val="0070C0"/>
                      </a:solidFill>
                    </a:lnL>
                    <a:noFill/>
                  </a:tcPr>
                </a:tc>
                <a:tc>
                  <a:txBody>
                    <a:bodyPr/>
                    <a:lstStyle/>
                    <a:p>
                      <a:pPr algn="r">
                        <a:lnSpc>
                          <a:spcPct val="100000"/>
                        </a:lnSpc>
                        <a:spcBef>
                          <a:spcPts val="201"/>
                        </a:spcBef>
                      </a:pPr>
                      <a:r>
                        <a:rPr lang="es-ES" sz="800" b="0" strike="noStrike" spc="-1">
                          <a:solidFill>
                            <a:srgbClr val="000000"/>
                          </a:solidFill>
                          <a:latin typeface="Arial"/>
                          <a:ea typeface="Arial"/>
                        </a:rPr>
                        <a:t>3.575</a:t>
                      </a:r>
                      <a:endParaRPr lang="es-ES" sz="800" b="0" strike="noStrike" spc="-1">
                        <a:latin typeface="Arial"/>
                      </a:endParaRPr>
                    </a:p>
                  </a:txBody>
                  <a:tcPr marL="90000" marR="90000">
                    <a:noFill/>
                  </a:tcPr>
                </a:tc>
                <a:tc>
                  <a:txBody>
                    <a:bodyPr/>
                    <a:lstStyle/>
                    <a:p>
                      <a:pPr algn="r">
                        <a:lnSpc>
                          <a:spcPct val="100000"/>
                        </a:lnSpc>
                        <a:spcBef>
                          <a:spcPts val="99"/>
                        </a:spcBef>
                      </a:pPr>
                      <a:r>
                        <a:rPr lang="es-ES" sz="800" b="0" i="1" strike="noStrike" spc="-1">
                          <a:solidFill>
                            <a:srgbClr val="005B99"/>
                          </a:solidFill>
                          <a:latin typeface="Arial"/>
                          <a:ea typeface="Arial"/>
                        </a:rPr>
                        <a:t>113,6</a:t>
                      </a:r>
                      <a:endParaRPr lang="es-ES" sz="800" b="0" strike="noStrike" spc="-1">
                        <a:latin typeface="Arial"/>
                      </a:endParaRPr>
                    </a:p>
                  </a:txBody>
                  <a:tcPr marL="90000" marR="90000">
                    <a:noFill/>
                  </a:tcPr>
                </a:tc>
                <a:tc>
                  <a:txBody>
                    <a:bodyPr/>
                    <a:lstStyle/>
                    <a:p>
                      <a:pPr>
                        <a:lnSpc>
                          <a:spcPct val="100000"/>
                        </a:lnSpc>
                        <a:spcBef>
                          <a:spcPts val="201"/>
                        </a:spcBef>
                      </a:pPr>
                      <a:r>
                        <a:rPr lang="es-ES" sz="800" b="0" strike="noStrike" spc="-1">
                          <a:solidFill>
                            <a:srgbClr val="000000"/>
                          </a:solidFill>
                          <a:latin typeface="Arial"/>
                          <a:ea typeface="Arial"/>
                        </a:rPr>
                        <a:t>4.867</a:t>
                      </a:r>
                      <a:endParaRPr lang="es-ES" sz="800" b="0" strike="noStrike" spc="-1">
                        <a:latin typeface="Arial"/>
                      </a:endParaRPr>
                    </a:p>
                  </a:txBody>
                  <a:tcPr marL="90000" marR="90000">
                    <a:noFill/>
                  </a:tcPr>
                </a:tc>
                <a:tc>
                  <a:txBody>
                    <a:bodyPr/>
                    <a:lstStyle/>
                    <a:p>
                      <a:pPr>
                        <a:lnSpc>
                          <a:spcPct val="100000"/>
                        </a:lnSpc>
                        <a:spcBef>
                          <a:spcPts val="99"/>
                        </a:spcBef>
                      </a:pPr>
                      <a:r>
                        <a:rPr lang="es-ES" sz="800" b="0" i="1" strike="noStrike" spc="-1">
                          <a:solidFill>
                            <a:srgbClr val="005B99"/>
                          </a:solidFill>
                          <a:latin typeface="Arial"/>
                          <a:ea typeface="Arial"/>
                        </a:rPr>
                        <a:t>154,6</a:t>
                      </a:r>
                      <a:endParaRPr lang="es-ES" sz="800" b="0" strike="noStrike" spc="-1">
                        <a:latin typeface="Arial"/>
                      </a:endParaRPr>
                    </a:p>
                  </a:txBody>
                  <a:tcPr marL="90000" marR="90000">
                    <a:lnR w="12240">
                      <a:solidFill>
                        <a:srgbClr val="0070C0"/>
                      </a:solidFill>
                    </a:lnR>
                    <a:noFill/>
                  </a:tcPr>
                </a:tc>
                <a:extLst>
                  <a:ext uri="{0D108BD9-81ED-4DB2-BD59-A6C34878D82A}">
                    <a16:rowId xmlns:a16="http://schemas.microsoft.com/office/drawing/2014/main" val="10007"/>
                  </a:ext>
                </a:extLst>
              </a:tr>
              <a:tr h="410760">
                <a:tc>
                  <a:txBody>
                    <a:bodyPr/>
                    <a:lstStyle/>
                    <a:p>
                      <a:pPr>
                        <a:lnSpc>
                          <a:spcPct val="100000"/>
                        </a:lnSpc>
                        <a:spcBef>
                          <a:spcPts val="99"/>
                        </a:spcBef>
                      </a:pPr>
                      <a:r>
                        <a:rPr lang="es-ES" sz="1200" b="1" strike="noStrike" spc="-1">
                          <a:solidFill>
                            <a:srgbClr val="000000"/>
                          </a:solidFill>
                          <a:latin typeface="Arial"/>
                          <a:ea typeface="Arial"/>
                        </a:rPr>
                        <a:t>TOTAL</a:t>
                      </a:r>
                      <a:endParaRPr lang="es-ES" sz="1200" b="0" strike="noStrike" spc="-1">
                        <a:latin typeface="Arial"/>
                      </a:endParaRPr>
                    </a:p>
                  </a:txBody>
                  <a:tcPr marL="90000" marR="90000">
                    <a:lnL w="12240">
                      <a:solidFill>
                        <a:srgbClr val="0070C0"/>
                      </a:solidFill>
                    </a:lnL>
                    <a:lnB w="12240">
                      <a:solidFill>
                        <a:srgbClr val="005B99"/>
                      </a:solidFill>
                    </a:lnB>
                    <a:noFill/>
                  </a:tcPr>
                </a:tc>
                <a:tc>
                  <a:txBody>
                    <a:bodyPr/>
                    <a:lstStyle/>
                    <a:p>
                      <a:pPr algn="r">
                        <a:lnSpc>
                          <a:spcPct val="100000"/>
                        </a:lnSpc>
                        <a:spcBef>
                          <a:spcPts val="201"/>
                        </a:spcBef>
                      </a:pPr>
                      <a:r>
                        <a:rPr lang="es-ES" sz="800" b="1" strike="noStrike" spc="-1">
                          <a:solidFill>
                            <a:srgbClr val="000000"/>
                          </a:solidFill>
                          <a:latin typeface="Arial"/>
                          <a:ea typeface="Arial"/>
                        </a:rPr>
                        <a:t>26.608</a:t>
                      </a:r>
                      <a:endParaRPr lang="es-ES" sz="800" b="0" strike="noStrike" spc="-1">
                        <a:latin typeface="Arial"/>
                      </a:endParaRPr>
                    </a:p>
                  </a:txBody>
                  <a:tcPr marL="90000" marR="90000">
                    <a:lnB w="12240">
                      <a:solidFill>
                        <a:srgbClr val="005B99"/>
                      </a:solidFill>
                    </a:lnB>
                    <a:noFill/>
                  </a:tcPr>
                </a:tc>
                <a:tc>
                  <a:txBody>
                    <a:bodyPr/>
                    <a:lstStyle/>
                    <a:p>
                      <a:pPr algn="r">
                        <a:lnSpc>
                          <a:spcPct val="100000"/>
                        </a:lnSpc>
                        <a:spcBef>
                          <a:spcPts val="201"/>
                        </a:spcBef>
                      </a:pPr>
                      <a:r>
                        <a:rPr lang="es-ES" sz="800" b="1" i="1" strike="noStrike" spc="-1">
                          <a:solidFill>
                            <a:srgbClr val="005B99"/>
                          </a:solidFill>
                          <a:latin typeface="Arial"/>
                          <a:ea typeface="Arial"/>
                        </a:rPr>
                        <a:t>845,3</a:t>
                      </a:r>
                      <a:endParaRPr lang="es-ES" sz="800" b="0" strike="noStrike" spc="-1">
                        <a:latin typeface="Arial"/>
                      </a:endParaRPr>
                    </a:p>
                  </a:txBody>
                  <a:tcPr marL="90000" marR="90000">
                    <a:lnB w="12240">
                      <a:solidFill>
                        <a:srgbClr val="005B99"/>
                      </a:solidFill>
                    </a:lnB>
                    <a:noFill/>
                  </a:tcPr>
                </a:tc>
                <a:tc>
                  <a:txBody>
                    <a:bodyPr/>
                    <a:lstStyle/>
                    <a:p>
                      <a:pPr>
                        <a:lnSpc>
                          <a:spcPct val="100000"/>
                        </a:lnSpc>
                        <a:spcBef>
                          <a:spcPts val="201"/>
                        </a:spcBef>
                      </a:pPr>
                      <a:r>
                        <a:rPr lang="es-ES" sz="800" b="1" strike="noStrike" spc="-1">
                          <a:solidFill>
                            <a:srgbClr val="000000"/>
                          </a:solidFill>
                          <a:latin typeface="Arial"/>
                          <a:ea typeface="Arial"/>
                        </a:rPr>
                        <a:t>32.423</a:t>
                      </a:r>
                      <a:endParaRPr lang="es-ES" sz="800" b="0" strike="noStrike" spc="-1">
                        <a:latin typeface="Arial"/>
                      </a:endParaRPr>
                    </a:p>
                  </a:txBody>
                  <a:tcPr marL="90000" marR="90000">
                    <a:lnB w="12240">
                      <a:solidFill>
                        <a:srgbClr val="005B99"/>
                      </a:solidFill>
                    </a:lnB>
                    <a:noFill/>
                  </a:tcPr>
                </a:tc>
                <a:tc>
                  <a:txBody>
                    <a:bodyPr/>
                    <a:lstStyle/>
                    <a:p>
                      <a:pPr>
                        <a:lnSpc>
                          <a:spcPct val="100000"/>
                        </a:lnSpc>
                        <a:spcBef>
                          <a:spcPts val="201"/>
                        </a:spcBef>
                      </a:pPr>
                      <a:r>
                        <a:rPr lang="es-ES" sz="800" b="1" i="1" strike="noStrike" spc="-1">
                          <a:solidFill>
                            <a:srgbClr val="005B99"/>
                          </a:solidFill>
                          <a:latin typeface="Arial"/>
                          <a:ea typeface="Arial"/>
                        </a:rPr>
                        <a:t>1.030,1</a:t>
                      </a:r>
                      <a:endParaRPr lang="es-ES" sz="800" b="0" strike="noStrike" spc="-1">
                        <a:latin typeface="Arial"/>
                      </a:endParaRPr>
                    </a:p>
                  </a:txBody>
                  <a:tcPr marL="90000" marR="90000">
                    <a:lnR w="12240">
                      <a:solidFill>
                        <a:srgbClr val="0070C0"/>
                      </a:solidFill>
                    </a:lnR>
                    <a:lnB w="12240">
                      <a:solidFill>
                        <a:srgbClr val="005B99"/>
                      </a:solidFill>
                    </a:lnB>
                    <a:noFill/>
                  </a:tcPr>
                </a:tc>
                <a:extLst>
                  <a:ext uri="{0D108BD9-81ED-4DB2-BD59-A6C34878D82A}">
                    <a16:rowId xmlns:a16="http://schemas.microsoft.com/office/drawing/2014/main" val="10008"/>
                  </a:ext>
                </a:extLst>
              </a:tr>
              <a:tr h="432000">
                <a:tc>
                  <a:txBody>
                    <a:bodyPr/>
                    <a:lstStyle/>
                    <a:p>
                      <a:pPr>
                        <a:lnSpc>
                          <a:spcPct val="100000"/>
                        </a:lnSpc>
                        <a:spcBef>
                          <a:spcPts val="300"/>
                        </a:spcBef>
                      </a:pPr>
                      <a:r>
                        <a:rPr lang="es-ES" sz="1200" b="0" strike="noStrike" spc="-1">
                          <a:solidFill>
                            <a:srgbClr val="000000"/>
                          </a:solidFill>
                          <a:latin typeface="Arial"/>
                          <a:ea typeface="Arial"/>
                        </a:rPr>
                        <a:t>Rate 1/100,000 people between 14 and 21</a:t>
                      </a:r>
                      <a:endParaRPr lang="es-ES" sz="1200" b="0" strike="noStrike" spc="-1">
                        <a:latin typeface="Arial"/>
                      </a:endParaRPr>
                    </a:p>
                  </a:txBody>
                  <a:tcPr marL="90000" marR="90000">
                    <a:lnL w="12240">
                      <a:solidFill>
                        <a:srgbClr val="0070C0"/>
                      </a:solidFill>
                    </a:lnL>
                    <a:lnT w="12240">
                      <a:solidFill>
                        <a:srgbClr val="005B99"/>
                      </a:solidFill>
                    </a:lnT>
                    <a:noFill/>
                  </a:tcPr>
                </a:tc>
                <a:tc>
                  <a:txBody>
                    <a:bodyPr/>
                    <a:lstStyle/>
                    <a:p>
                      <a:pPr>
                        <a:lnSpc>
                          <a:spcPct val="100000"/>
                        </a:lnSpc>
                        <a:spcAft>
                          <a:spcPts val="1199"/>
                        </a:spcAft>
                      </a:pPr>
                      <a:r>
                        <a:rPr lang="es-ES" sz="900" b="0" strike="noStrike" spc="-1">
                          <a:solidFill>
                            <a:srgbClr val="000000"/>
                          </a:solidFill>
                          <a:latin typeface="Times New Roman"/>
                          <a:ea typeface="Times New Roman"/>
                        </a:rPr>
                        <a:t> </a:t>
                      </a:r>
                      <a:endParaRPr lang="es-ES" sz="900" b="0" strike="noStrike" spc="-1">
                        <a:latin typeface="Arial"/>
                      </a:endParaRPr>
                    </a:p>
                  </a:txBody>
                  <a:tcPr marL="90000" marR="90000">
                    <a:lnT w="12240">
                      <a:solidFill>
                        <a:srgbClr val="005B99"/>
                      </a:solidFill>
                    </a:lnT>
                    <a:noFill/>
                  </a:tcPr>
                </a:tc>
                <a:tc>
                  <a:txBody>
                    <a:bodyPr/>
                    <a:lstStyle/>
                    <a:p>
                      <a:pPr>
                        <a:lnSpc>
                          <a:spcPct val="100000"/>
                        </a:lnSpc>
                        <a:spcAft>
                          <a:spcPts val="1199"/>
                        </a:spcAft>
                      </a:pPr>
                      <a:r>
                        <a:rPr lang="es-ES" sz="900" b="0" strike="noStrike" spc="-1">
                          <a:solidFill>
                            <a:srgbClr val="000000"/>
                          </a:solidFill>
                          <a:latin typeface="Times New Roman"/>
                          <a:ea typeface="Times New Roman"/>
                        </a:rPr>
                        <a:t> </a:t>
                      </a:r>
                      <a:endParaRPr lang="es-ES" sz="900" b="0" strike="noStrike" spc="-1">
                        <a:latin typeface="Arial"/>
                      </a:endParaRPr>
                    </a:p>
                  </a:txBody>
                  <a:tcPr marL="90000" marR="90000">
                    <a:lnT w="12240">
                      <a:solidFill>
                        <a:srgbClr val="005B99"/>
                      </a:solidFill>
                    </a:lnT>
                    <a:noFill/>
                  </a:tcPr>
                </a:tc>
                <a:tc>
                  <a:txBody>
                    <a:bodyPr/>
                    <a:lstStyle/>
                    <a:p>
                      <a:pPr>
                        <a:lnSpc>
                          <a:spcPct val="100000"/>
                        </a:lnSpc>
                        <a:spcAft>
                          <a:spcPts val="1199"/>
                        </a:spcAft>
                      </a:pPr>
                      <a:r>
                        <a:rPr lang="es-ES" sz="900" b="0" strike="noStrike" spc="-1">
                          <a:solidFill>
                            <a:srgbClr val="000000"/>
                          </a:solidFill>
                          <a:latin typeface="Times New Roman"/>
                          <a:ea typeface="Times New Roman"/>
                        </a:rPr>
                        <a:t> </a:t>
                      </a:r>
                      <a:endParaRPr lang="es-ES" sz="900" b="0" strike="noStrike" spc="-1">
                        <a:latin typeface="Arial"/>
                      </a:endParaRPr>
                    </a:p>
                  </a:txBody>
                  <a:tcPr marL="90000" marR="90000">
                    <a:lnT w="12240">
                      <a:solidFill>
                        <a:srgbClr val="005B99"/>
                      </a:solidFill>
                    </a:lnT>
                    <a:noFill/>
                  </a:tcPr>
                </a:tc>
                <a:tc>
                  <a:txBody>
                    <a:bodyPr/>
                    <a:lstStyle/>
                    <a:p>
                      <a:pPr>
                        <a:lnSpc>
                          <a:spcPct val="100000"/>
                        </a:lnSpc>
                        <a:spcAft>
                          <a:spcPts val="1199"/>
                        </a:spcAft>
                      </a:pPr>
                      <a:r>
                        <a:rPr lang="es-ES" sz="900" b="0" strike="noStrike" spc="-1">
                          <a:solidFill>
                            <a:srgbClr val="000000"/>
                          </a:solidFill>
                          <a:latin typeface="Times New Roman"/>
                          <a:ea typeface="Times New Roman"/>
                        </a:rPr>
                        <a:t> </a:t>
                      </a:r>
                      <a:endParaRPr lang="es-ES" sz="900" b="0" strike="noStrike" spc="-1">
                        <a:latin typeface="Arial"/>
                      </a:endParaRPr>
                    </a:p>
                  </a:txBody>
                  <a:tcPr marL="90000" marR="90000">
                    <a:lnR w="12240">
                      <a:solidFill>
                        <a:srgbClr val="0070C0"/>
                      </a:solidFill>
                    </a:lnR>
                    <a:lnT w="12240">
                      <a:solidFill>
                        <a:srgbClr val="005B99"/>
                      </a:solidFill>
                    </a:lnT>
                    <a:noFill/>
                  </a:tcPr>
                </a:tc>
                <a:extLst>
                  <a:ext uri="{0D108BD9-81ED-4DB2-BD59-A6C34878D82A}">
                    <a16:rowId xmlns:a16="http://schemas.microsoft.com/office/drawing/2014/main" val="10009"/>
                  </a:ext>
                </a:extLst>
              </a:tr>
              <a:tr h="347040">
                <a:tc gridSpan="5">
                  <a:txBody>
                    <a:bodyPr/>
                    <a:lstStyle/>
                    <a:p>
                      <a:pPr>
                        <a:lnSpc>
                          <a:spcPct val="100000"/>
                        </a:lnSpc>
                        <a:spcBef>
                          <a:spcPts val="201"/>
                        </a:spcBef>
                      </a:pPr>
                      <a:r>
                        <a:rPr lang="es-ES" sz="1200" b="0" strike="noStrike" spc="-1">
                          <a:solidFill>
                            <a:srgbClr val="000000"/>
                          </a:solidFill>
                          <a:latin typeface="Arial"/>
                          <a:ea typeface="Arial"/>
                        </a:rPr>
                        <a:t>*Total de internamientos en régimen cerrado, semiabierto y abierto.</a:t>
                      </a:r>
                      <a:endParaRPr lang="es-ES" sz="1200" b="0" strike="noStrike" spc="-1">
                        <a:latin typeface="Arial"/>
                      </a:endParaRPr>
                    </a:p>
                  </a:txBody>
                  <a:tcPr marL="90000" marR="90000">
                    <a:lnL w="12240">
                      <a:solidFill>
                        <a:srgbClr val="0070C0"/>
                      </a:solidFill>
                    </a:lnL>
                    <a:lnR w="12240">
                      <a:solidFill>
                        <a:srgbClr val="0070C0"/>
                      </a:solidFill>
                    </a:lnR>
                    <a:lnB w="12240">
                      <a:solidFill>
                        <a:srgbClr val="0070C0"/>
                      </a:solidFill>
                    </a:lnB>
                    <a:no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tc hMerge="1">
                  <a:txBody>
                    <a:bodyPr/>
                    <a:lstStyle/>
                    <a:p>
                      <a:endParaRPr lang="ru-RU"/>
                    </a:p>
                  </a:txBody>
                  <a:tcPr marL="90000" marR="90000">
                    <a:solidFill>
                      <a:srgbClr val="729FCF"/>
                    </a:solidFill>
                  </a:tcPr>
                </a:tc>
                <a:extLst>
                  <a:ext uri="{0D108BD9-81ED-4DB2-BD59-A6C34878D82A}">
                    <a16:rowId xmlns:a16="http://schemas.microsoft.com/office/drawing/2014/main" val="10010"/>
                  </a:ext>
                </a:extLst>
              </a:tr>
            </a:tbl>
          </a:graphicData>
        </a:graphic>
      </p:graphicFrame>
      <p:sp>
        <p:nvSpPr>
          <p:cNvPr id="465" name="CustomShape 2"/>
          <p:cNvSpPr/>
          <p:nvPr/>
        </p:nvSpPr>
        <p:spPr>
          <a:xfrm>
            <a:off x="7257960" y="6265800"/>
            <a:ext cx="1157040" cy="328320"/>
          </a:xfrm>
          <a:prstGeom prst="rect">
            <a:avLst/>
          </a:prstGeom>
          <a:noFill/>
          <a:ln>
            <a:noFill/>
          </a:ln>
        </p:spPr>
        <p:style>
          <a:lnRef idx="0">
            <a:scrgbClr r="0" g="0" b="0"/>
          </a:lnRef>
          <a:fillRef idx="0">
            <a:scrgbClr r="0" g="0" b="0"/>
          </a:fillRef>
          <a:effectRef idx="0">
            <a:scrgbClr r="0" g="0" b="0"/>
          </a:effectRef>
          <a:fontRef idx="minor"/>
        </p:style>
        <p:txBody>
          <a:bodyPr tIns="91440" bIns="91440">
            <a:noAutofit/>
          </a:bodyPr>
          <a:lstStyle/>
          <a:p>
            <a:pPr>
              <a:lnSpc>
                <a:spcPct val="100000"/>
              </a:lnSpc>
            </a:pPr>
            <a:r>
              <a:rPr lang="es-ES" sz="1400" b="0" strike="noStrike" spc="-1">
                <a:solidFill>
                  <a:srgbClr val="000000"/>
                </a:solidFill>
                <a:latin typeface="Arial"/>
                <a:ea typeface="Arial"/>
              </a:rPr>
              <a:t>INE 2017</a:t>
            </a:r>
            <a:endParaRPr lang="es-ES" sz="1400" b="0" strike="noStrike" spc="-1">
              <a:latin typeface="Arial"/>
            </a:endParaRPr>
          </a:p>
        </p:txBody>
      </p:sp>
      <p:pic>
        <p:nvPicPr>
          <p:cNvPr id="466" name="Google Shape;719;p107"/>
          <p:cNvPicPr/>
          <p:nvPr/>
        </p:nvPicPr>
        <p:blipFill>
          <a:blip r:embed="rId3"/>
          <a:stretch/>
        </p:blipFill>
        <p:spPr>
          <a:xfrm>
            <a:off x="1986840" y="6342120"/>
            <a:ext cx="5027040" cy="567720"/>
          </a:xfrm>
          <a:prstGeom prst="rect">
            <a:avLst/>
          </a:prstGeom>
          <a:ln>
            <a:noFill/>
          </a:ln>
        </p:spPr>
      </p:pic>
      <p:pic>
        <p:nvPicPr>
          <p:cNvPr id="467" name="Google Shape;720;p107"/>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 name="Google Shape;726;p108"/>
          <p:cNvPicPr/>
          <p:nvPr/>
        </p:nvPicPr>
        <p:blipFill>
          <a:blip r:embed="rId3"/>
          <a:stretch/>
        </p:blipFill>
        <p:spPr>
          <a:xfrm>
            <a:off x="414360" y="2070000"/>
            <a:ext cx="8314920" cy="3447720"/>
          </a:xfrm>
          <a:prstGeom prst="rect">
            <a:avLst/>
          </a:prstGeom>
          <a:ln>
            <a:noFill/>
          </a:ln>
        </p:spPr>
      </p:pic>
      <p:pic>
        <p:nvPicPr>
          <p:cNvPr id="469" name="Google Shape;727;p108"/>
          <p:cNvPicPr/>
          <p:nvPr/>
        </p:nvPicPr>
        <p:blipFill>
          <a:blip r:embed="rId4"/>
          <a:stretch/>
        </p:blipFill>
        <p:spPr>
          <a:xfrm>
            <a:off x="942840" y="6025320"/>
            <a:ext cx="7156800" cy="808560"/>
          </a:xfrm>
          <a:prstGeom prst="rect">
            <a:avLst/>
          </a:prstGeom>
          <a:ln>
            <a:noFill/>
          </a:ln>
        </p:spPr>
      </p:pic>
      <p:pic>
        <p:nvPicPr>
          <p:cNvPr id="470" name="Google Shape;728;p108"/>
          <p:cNvPicPr/>
          <p:nvPr/>
        </p:nvPicPr>
        <p:blipFill>
          <a:blip r:embed="rId5"/>
          <a:stretch/>
        </p:blipFill>
        <p:spPr>
          <a:xfrm>
            <a:off x="6899040" y="508680"/>
            <a:ext cx="2011320" cy="991080"/>
          </a:xfrm>
          <a:prstGeom prst="rect">
            <a:avLst/>
          </a:prstGeom>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TextShape 1"/>
          <p:cNvSpPr txBox="1"/>
          <p:nvPr/>
        </p:nvSpPr>
        <p:spPr>
          <a:xfrm>
            <a:off x="457200" y="273600"/>
            <a:ext cx="8228880" cy="1144440"/>
          </a:xfrm>
          <a:prstGeom prst="rect">
            <a:avLst/>
          </a:prstGeom>
          <a:noFill/>
          <a:ln>
            <a:noFill/>
          </a:ln>
        </p:spPr>
        <p:txBody>
          <a:bodyPr lIns="0" tIns="0" rIns="0" bIns="0" anchor="ctr">
            <a:noAutofit/>
          </a:bodyPr>
          <a:lstStyle/>
          <a:p>
            <a:endParaRPr lang="es-ES" sz="1400" b="0" strike="noStrike" spc="-1">
              <a:solidFill>
                <a:srgbClr val="000000"/>
              </a:solidFill>
              <a:latin typeface="Arial"/>
            </a:endParaRPr>
          </a:p>
        </p:txBody>
      </p:sp>
      <p:sp>
        <p:nvSpPr>
          <p:cNvPr id="472" name="TextShape 2"/>
          <p:cNvSpPr txBox="1"/>
          <p:nvPr/>
        </p:nvSpPr>
        <p:spPr>
          <a:xfrm>
            <a:off x="457200" y="1904400"/>
            <a:ext cx="8228880" cy="3976920"/>
          </a:xfrm>
          <a:prstGeom prst="rect">
            <a:avLst/>
          </a:prstGeom>
          <a:noFill/>
          <a:ln>
            <a:noFill/>
          </a:ln>
        </p:spPr>
        <p:txBody>
          <a:bodyPr lIns="0" tIns="0" rIns="0" bIns="0" anchor="ctr">
            <a:noAutofit/>
          </a:bodyPr>
          <a:lstStyle/>
          <a:p>
            <a:pPr>
              <a:lnSpc>
                <a:spcPct val="100000"/>
              </a:lnSpc>
            </a:pPr>
            <a:r>
              <a:rPr lang="es-ES" sz="1800" b="0" strike="noStrike" spc="-1">
                <a:solidFill>
                  <a:srgbClr val="000000"/>
                </a:solidFill>
                <a:latin typeface="Arial"/>
                <a:ea typeface="Arial"/>
              </a:rPr>
              <a:t>To sum up</a:t>
            </a:r>
            <a:endParaRPr lang="es-ES" sz="1800" b="0" strike="noStrike" spc="-1">
              <a:latin typeface="Arial"/>
            </a:endParaRPr>
          </a:p>
          <a:p>
            <a:pPr>
              <a:lnSpc>
                <a:spcPct val="100000"/>
              </a:lnSpc>
            </a:pPr>
            <a:r>
              <a:rPr lang="es-ES" sz="1800" b="0" strike="noStrike" spc="-1">
                <a:solidFill>
                  <a:srgbClr val="000000"/>
                </a:solidFill>
                <a:latin typeface="Arial"/>
                <a:ea typeface="Arial"/>
              </a:rPr>
              <a:t>juvenile delinquency has generally declined, </a:t>
            </a:r>
            <a:endParaRPr lang="es-ES" sz="1800" b="0" strike="noStrike" spc="-1">
              <a:latin typeface="Arial"/>
            </a:endParaRPr>
          </a:p>
          <a:p>
            <a:pPr>
              <a:lnSpc>
                <a:spcPct val="100000"/>
              </a:lnSpc>
            </a:pPr>
            <a:r>
              <a:rPr lang="es-ES" sz="1800" b="0" strike="noStrike" spc="-1">
                <a:solidFill>
                  <a:srgbClr val="000000"/>
                </a:solidFill>
                <a:latin typeface="Arial"/>
                <a:ea typeface="Arial"/>
              </a:rPr>
              <a:t>But there are</a:t>
            </a:r>
            <a:endParaRPr lang="es-ES" sz="1800" b="0" strike="noStrike" spc="-1">
              <a:latin typeface="Arial"/>
            </a:endParaRPr>
          </a:p>
          <a:p>
            <a:pPr marL="457200" indent="-317160">
              <a:lnSpc>
                <a:spcPct val="100000"/>
              </a:lnSpc>
              <a:buClr>
                <a:srgbClr val="000000"/>
              </a:buClr>
              <a:buFont typeface="Arial"/>
              <a:buAutoNum type="arabicPeriod"/>
            </a:pPr>
            <a:r>
              <a:rPr lang="es-ES" sz="1800" b="1" strike="noStrike" spc="-1">
                <a:solidFill>
                  <a:srgbClr val="000000"/>
                </a:solidFill>
                <a:latin typeface="Arial"/>
                <a:ea typeface="Arial"/>
              </a:rPr>
              <a:t>Increase in sexual abuse</a:t>
            </a:r>
            <a:r>
              <a:rPr lang="es-ES" sz="1800" b="0" strike="noStrike" spc="-1">
                <a:solidFill>
                  <a:srgbClr val="000000"/>
                </a:solidFill>
                <a:latin typeface="Arial"/>
                <a:ea typeface="Arial"/>
              </a:rPr>
              <a:t>, especially among 15-16 year olds.</a:t>
            </a:r>
            <a:endParaRPr lang="es-ES" sz="1800" b="0" strike="noStrike" spc="-1">
              <a:latin typeface="Arial"/>
            </a:endParaRPr>
          </a:p>
          <a:p>
            <a:pPr marL="457200" indent="-317160">
              <a:lnSpc>
                <a:spcPct val="100000"/>
              </a:lnSpc>
              <a:buClr>
                <a:srgbClr val="000000"/>
              </a:buClr>
              <a:buFont typeface="Arial"/>
              <a:buAutoNum type="arabicPeriod"/>
            </a:pPr>
            <a:r>
              <a:rPr lang="es-ES" sz="1800" b="1" strike="noStrike" spc="-1">
                <a:solidFill>
                  <a:srgbClr val="000000"/>
                </a:solidFill>
                <a:latin typeface="Arial"/>
                <a:ea typeface="Arial"/>
              </a:rPr>
              <a:t>Assault injuries have highly increased from 2015</a:t>
            </a:r>
            <a:r>
              <a:rPr lang="es-ES" sz="1800" b="0" strike="noStrike" spc="-1">
                <a:solidFill>
                  <a:srgbClr val="000000"/>
                </a:solidFill>
                <a:latin typeface="Arial"/>
                <a:ea typeface="Arial"/>
              </a:rPr>
              <a:t>. It exposes that such violent attitudes highlight a failure of education, of the social system itself, and easy access to alcohol. With regard to the latter, different bodies have already warned of the increase in consumption at an early age. </a:t>
            </a:r>
            <a:endParaRPr lang="es-ES" sz="1800" b="0" strike="noStrike" spc="-1">
              <a:latin typeface="Arial"/>
            </a:endParaRPr>
          </a:p>
          <a:p>
            <a:pPr marL="457200" indent="-317160">
              <a:lnSpc>
                <a:spcPct val="100000"/>
              </a:lnSpc>
              <a:buClr>
                <a:srgbClr val="000000"/>
              </a:buClr>
              <a:buFont typeface="Arial"/>
              <a:buAutoNum type="arabicPeriod"/>
            </a:pPr>
            <a:r>
              <a:rPr lang="es-ES" sz="1800" b="1" strike="noStrike" spc="-1">
                <a:solidFill>
                  <a:srgbClr val="000000"/>
                </a:solidFill>
                <a:latin typeface="Arial"/>
                <a:ea typeface="Arial"/>
              </a:rPr>
              <a:t>Cybercrime in minors.</a:t>
            </a:r>
            <a:r>
              <a:rPr lang="es-ES" sz="1800" b="0" strike="noStrike" spc="-1">
                <a:solidFill>
                  <a:srgbClr val="000000"/>
                </a:solidFill>
                <a:latin typeface="Arial"/>
                <a:ea typeface="Arial"/>
              </a:rPr>
              <a:t> According to data from the Ministry of the Interior show, although they do not represent more than 2%, they have been increasing in recent times, and the tendency is to increase, if not to stop.</a:t>
            </a:r>
            <a:endParaRPr lang="es-ES" sz="1800" b="0" strike="noStrike" spc="-1">
              <a:latin typeface="Arial"/>
            </a:endParaRPr>
          </a:p>
        </p:txBody>
      </p:sp>
      <p:pic>
        <p:nvPicPr>
          <p:cNvPr id="473" name="Google Shape;736;p109"/>
          <p:cNvPicPr/>
          <p:nvPr/>
        </p:nvPicPr>
        <p:blipFill>
          <a:blip r:embed="rId3"/>
          <a:stretch/>
        </p:blipFill>
        <p:spPr>
          <a:xfrm>
            <a:off x="942840" y="6025320"/>
            <a:ext cx="7156800" cy="808560"/>
          </a:xfrm>
          <a:prstGeom prst="rect">
            <a:avLst/>
          </a:prstGeom>
          <a:ln>
            <a:noFill/>
          </a:ln>
        </p:spPr>
      </p:pic>
      <p:pic>
        <p:nvPicPr>
          <p:cNvPr id="474" name="Google Shape;737;p109"/>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TextShape 1"/>
          <p:cNvSpPr txBox="1"/>
          <p:nvPr/>
        </p:nvSpPr>
        <p:spPr>
          <a:xfrm>
            <a:off x="343080" y="2070000"/>
            <a:ext cx="8228880" cy="3976920"/>
          </a:xfrm>
          <a:prstGeom prst="rect">
            <a:avLst/>
          </a:prstGeom>
          <a:noFill/>
          <a:ln>
            <a:noFill/>
          </a:ln>
        </p:spPr>
        <p:txBody>
          <a:bodyPr lIns="0" tIns="0" rIns="0" bIns="0" anchor="ctr">
            <a:noAutofit/>
          </a:bodyPr>
          <a:lstStyle/>
          <a:p>
            <a:pPr algn="just">
              <a:lnSpc>
                <a:spcPct val="100000"/>
              </a:lnSpc>
            </a:pPr>
            <a:r>
              <a:rPr lang="es-ES" sz="1800" b="1" strike="noStrike" spc="-1">
                <a:solidFill>
                  <a:srgbClr val="000000"/>
                </a:solidFill>
                <a:latin typeface="Arial"/>
                <a:ea typeface="Arial"/>
              </a:rPr>
              <a:t>The educational system</a:t>
            </a:r>
            <a:r>
              <a:rPr lang="es-ES" sz="1800" b="0" strike="noStrike" spc="-1">
                <a:solidFill>
                  <a:srgbClr val="000000"/>
                </a:solidFill>
                <a:latin typeface="Arial"/>
                <a:ea typeface="Arial"/>
              </a:rPr>
              <a:t> and the </a:t>
            </a:r>
            <a:r>
              <a:rPr lang="es-ES" sz="1800" b="1" strike="noStrike" spc="-1">
                <a:solidFill>
                  <a:srgbClr val="000000"/>
                </a:solidFill>
                <a:latin typeface="Arial"/>
                <a:ea typeface="Arial"/>
              </a:rPr>
              <a:t>system of socialising parents</a:t>
            </a:r>
            <a:r>
              <a:rPr lang="es-ES" sz="1800" b="0" strike="noStrike" spc="-1">
                <a:solidFill>
                  <a:srgbClr val="000000"/>
                </a:solidFill>
                <a:latin typeface="Arial"/>
                <a:ea typeface="Arial"/>
              </a:rPr>
              <a:t> can be a key element in reducing juvenile delinquency and improving society. </a:t>
            </a: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r>
              <a:rPr lang="es-ES" sz="1800" b="0" strike="noStrike" spc="-1">
                <a:solidFill>
                  <a:srgbClr val="000000"/>
                </a:solidFill>
                <a:latin typeface="Arial"/>
                <a:ea typeface="Arial"/>
              </a:rPr>
              <a:t>Through </a:t>
            </a:r>
            <a:r>
              <a:rPr lang="es-ES" sz="1800" b="1" strike="noStrike" spc="-1">
                <a:solidFill>
                  <a:srgbClr val="000000"/>
                </a:solidFill>
                <a:latin typeface="Arial"/>
                <a:ea typeface="Arial"/>
              </a:rPr>
              <a:t>education and vocational training programmes</a:t>
            </a:r>
            <a:r>
              <a:rPr lang="es-ES" sz="1800" b="0" strike="noStrike" spc="-1">
                <a:solidFill>
                  <a:srgbClr val="000000"/>
                </a:solidFill>
                <a:latin typeface="Arial"/>
                <a:ea typeface="Arial"/>
              </a:rPr>
              <a:t> the trend can be reversed to residual juvenile delinquency.</a:t>
            </a:r>
            <a:endParaRPr lang="es-ES" sz="1800" b="0" strike="noStrike" spc="-1">
              <a:latin typeface="Arial"/>
            </a:endParaRPr>
          </a:p>
          <a:p>
            <a:pPr algn="just">
              <a:lnSpc>
                <a:spcPct val="100000"/>
              </a:lnSpc>
            </a:pPr>
            <a:endParaRPr lang="es-ES" sz="1800" b="0" strike="noStrike" spc="-1">
              <a:latin typeface="Arial"/>
            </a:endParaRPr>
          </a:p>
          <a:p>
            <a:pPr algn="just">
              <a:lnSpc>
                <a:spcPct val="100000"/>
              </a:lnSpc>
            </a:pPr>
            <a:r>
              <a:rPr lang="es-ES" sz="1800" b="1" strike="noStrike" spc="-1">
                <a:solidFill>
                  <a:srgbClr val="000000"/>
                </a:solidFill>
                <a:latin typeface="Arial"/>
                <a:ea typeface="Arial"/>
              </a:rPr>
              <a:t>Schools, social centres and the family must be coordinated</a:t>
            </a:r>
            <a:r>
              <a:rPr lang="es-ES" sz="1800" b="0" strike="noStrike" spc="-1">
                <a:solidFill>
                  <a:srgbClr val="000000"/>
                </a:solidFill>
                <a:latin typeface="Arial"/>
                <a:ea typeface="Arial"/>
              </a:rPr>
              <a:t> to programme prevention policies if the downward trend in absolute terms is to be maintained and other offences are to be prevented from increasing. </a:t>
            </a:r>
            <a:endParaRPr lang="es-ES" sz="1800" b="0" strike="noStrike" spc="-1">
              <a:latin typeface="Arial"/>
            </a:endParaRPr>
          </a:p>
          <a:p>
            <a:pPr algn="just">
              <a:lnSpc>
                <a:spcPct val="100000"/>
              </a:lnSpc>
            </a:pPr>
            <a:endParaRPr lang="es-ES" sz="1800" b="0" strike="noStrike" spc="-1">
              <a:latin typeface="Arial"/>
            </a:endParaRPr>
          </a:p>
          <a:p>
            <a:pPr algn="ctr">
              <a:lnSpc>
                <a:spcPct val="100000"/>
              </a:lnSpc>
            </a:pPr>
            <a:r>
              <a:rPr lang="es-ES" sz="2400" b="1" strike="noStrike" spc="-1">
                <a:solidFill>
                  <a:srgbClr val="000000"/>
                </a:solidFill>
                <a:latin typeface="Arial"/>
                <a:ea typeface="Arial"/>
              </a:rPr>
              <a:t>An adequate education is the best antidote for any criminal activity, but also for a society based on respect, responsibility and coexistence.</a:t>
            </a:r>
            <a:endParaRPr lang="es-ES" sz="2400" b="0" strike="noStrike" spc="-1">
              <a:latin typeface="Arial"/>
            </a:endParaRPr>
          </a:p>
          <a:p>
            <a:pPr>
              <a:lnSpc>
                <a:spcPct val="100000"/>
              </a:lnSpc>
            </a:pPr>
            <a:endParaRPr lang="es-ES" sz="2400" b="0" strike="noStrike" spc="-1">
              <a:latin typeface="Arial"/>
            </a:endParaRPr>
          </a:p>
        </p:txBody>
      </p:sp>
      <p:pic>
        <p:nvPicPr>
          <p:cNvPr id="476" name="Google Shape;744;p110"/>
          <p:cNvPicPr/>
          <p:nvPr/>
        </p:nvPicPr>
        <p:blipFill>
          <a:blip r:embed="rId3"/>
          <a:stretch/>
        </p:blipFill>
        <p:spPr>
          <a:xfrm>
            <a:off x="942840" y="6025320"/>
            <a:ext cx="7156800" cy="808560"/>
          </a:xfrm>
          <a:prstGeom prst="rect">
            <a:avLst/>
          </a:prstGeom>
          <a:ln>
            <a:noFill/>
          </a:ln>
        </p:spPr>
      </p:pic>
      <p:pic>
        <p:nvPicPr>
          <p:cNvPr id="477" name="Google Shape;745;p110"/>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CustomShape 1"/>
          <p:cNvSpPr/>
          <p:nvPr/>
        </p:nvSpPr>
        <p:spPr>
          <a:xfrm>
            <a:off x="457200" y="274680"/>
            <a:ext cx="8227080" cy="1140480"/>
          </a:xfrm>
          <a:prstGeom prst="rect">
            <a:avLst/>
          </a:prstGeom>
          <a:noFill/>
          <a:ln>
            <a:noFill/>
          </a:ln>
        </p:spPr>
        <p:style>
          <a:lnRef idx="0">
            <a:scrgbClr r="0" g="0" b="0"/>
          </a:lnRef>
          <a:fillRef idx="0">
            <a:scrgbClr r="0" g="0" b="0"/>
          </a:fillRef>
          <a:effectRef idx="0">
            <a:scrgbClr r="0" g="0" b="0"/>
          </a:effectRef>
          <a:fontRef idx="minor"/>
        </p:style>
      </p:sp>
      <p:sp>
        <p:nvSpPr>
          <p:cNvPr id="479" name="CustomShape 2"/>
          <p:cNvSpPr/>
          <p:nvPr/>
        </p:nvSpPr>
        <p:spPr>
          <a:xfrm>
            <a:off x="1371600" y="2572920"/>
            <a:ext cx="6535800" cy="220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4800" b="0" strike="noStrike" spc="-1">
                <a:solidFill>
                  <a:srgbClr val="000000"/>
                </a:solidFill>
                <a:latin typeface="Calibri"/>
                <a:ea typeface="Calibri"/>
              </a:rPr>
              <a:t>Thank you for your attention</a:t>
            </a:r>
            <a:endParaRPr lang="es-ES" sz="4800" b="0" strike="noStrike" spc="-1">
              <a:latin typeface="Arial"/>
            </a:endParaRPr>
          </a:p>
        </p:txBody>
      </p:sp>
      <p:pic>
        <p:nvPicPr>
          <p:cNvPr id="480" name="Google Shape;755;p111"/>
          <p:cNvPicPr/>
          <p:nvPr/>
        </p:nvPicPr>
        <p:blipFill>
          <a:blip r:embed="rId3"/>
          <a:stretch/>
        </p:blipFill>
        <p:spPr>
          <a:xfrm>
            <a:off x="942840" y="6025320"/>
            <a:ext cx="7156800" cy="808560"/>
          </a:xfrm>
          <a:prstGeom prst="rect">
            <a:avLst/>
          </a:prstGeom>
          <a:ln>
            <a:noFill/>
          </a:ln>
        </p:spPr>
      </p:pic>
      <p:pic>
        <p:nvPicPr>
          <p:cNvPr id="481" name="Google Shape;756;p111"/>
          <p:cNvPicPr/>
          <p:nvPr/>
        </p:nvPicPr>
        <p:blipFill>
          <a:blip r:embed="rId4"/>
          <a:stretch/>
        </p:blipFill>
        <p:spPr>
          <a:xfrm>
            <a:off x="6899040" y="508680"/>
            <a:ext cx="2011320" cy="991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1700">
        <p:fade thruBlk="1"/>
      </p:transition>
    </mc:Choice>
    <mc:Fallback xmlns:p15="http://schemas.microsoft.com/office/powerpoint/2012/main" xmlns="">
      <p:transition spd="slow">
        <p:fade thruBlk="tru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Google Shape;332;p70"/>
          <p:cNvPicPr/>
          <p:nvPr/>
        </p:nvPicPr>
        <p:blipFill>
          <a:blip r:embed="rId3"/>
          <a:stretch/>
        </p:blipFill>
        <p:spPr>
          <a:xfrm>
            <a:off x="5707800" y="1267560"/>
            <a:ext cx="2838960" cy="5398200"/>
          </a:xfrm>
          <a:prstGeom prst="rect">
            <a:avLst/>
          </a:prstGeom>
          <a:ln>
            <a:noFill/>
          </a:ln>
        </p:spPr>
      </p:pic>
      <p:sp>
        <p:nvSpPr>
          <p:cNvPr id="277" name="CustomShape 1"/>
          <p:cNvSpPr/>
          <p:nvPr/>
        </p:nvSpPr>
        <p:spPr>
          <a:xfrm>
            <a:off x="2872080" y="270360"/>
            <a:ext cx="5717160" cy="114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000" b="0" strike="noStrike" spc="-1">
                <a:solidFill>
                  <a:srgbClr val="000000"/>
                </a:solidFill>
                <a:latin typeface="Calibri"/>
                <a:ea typeface="Calibri"/>
              </a:rPr>
              <a:t>What’s our Center like?</a:t>
            </a:r>
            <a:endParaRPr lang="es-ES" sz="4000" b="0" strike="noStrike" spc="-1">
              <a:latin typeface="Arial"/>
            </a:endParaRPr>
          </a:p>
        </p:txBody>
      </p:sp>
      <p:pic>
        <p:nvPicPr>
          <p:cNvPr id="278" name="Google Shape;334;p70"/>
          <p:cNvPicPr/>
          <p:nvPr/>
        </p:nvPicPr>
        <p:blipFill>
          <a:blip r:embed="rId4"/>
          <a:stretch/>
        </p:blipFill>
        <p:spPr>
          <a:xfrm>
            <a:off x="1111320" y="3934080"/>
            <a:ext cx="3935160" cy="2731680"/>
          </a:xfrm>
          <a:prstGeom prst="rect">
            <a:avLst/>
          </a:prstGeom>
          <a:ln>
            <a:noFill/>
          </a:ln>
        </p:spPr>
      </p:pic>
      <p:pic>
        <p:nvPicPr>
          <p:cNvPr id="279" name="Google Shape;335;p70"/>
          <p:cNvPicPr/>
          <p:nvPr/>
        </p:nvPicPr>
        <p:blipFill>
          <a:blip r:embed="rId5"/>
          <a:stretch/>
        </p:blipFill>
        <p:spPr>
          <a:xfrm>
            <a:off x="1020240" y="1865160"/>
            <a:ext cx="3935160" cy="181224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1904040" y="1384200"/>
            <a:ext cx="5497200" cy="114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000" b="0" strike="noStrike" spc="-1">
                <a:solidFill>
                  <a:srgbClr val="000000"/>
                </a:solidFill>
                <a:latin typeface="Calibri"/>
                <a:ea typeface="Calibri"/>
              </a:rPr>
              <a:t>What’s our College like?</a:t>
            </a:r>
            <a:endParaRPr lang="es-ES" sz="4000" b="0" strike="noStrike" spc="-1">
              <a:latin typeface="Arial"/>
            </a:endParaRPr>
          </a:p>
        </p:txBody>
      </p:sp>
      <p:sp>
        <p:nvSpPr>
          <p:cNvPr id="281" name="CustomShape 2"/>
          <p:cNvSpPr/>
          <p:nvPr/>
        </p:nvSpPr>
        <p:spPr>
          <a:xfrm>
            <a:off x="2154960" y="2526120"/>
            <a:ext cx="5845320" cy="326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90000"/>
              </a:lnSpc>
            </a:pPr>
            <a:r>
              <a:rPr lang="es-ES" sz="3000" b="0" strike="noStrike" spc="-1">
                <a:solidFill>
                  <a:srgbClr val="000000"/>
                </a:solidFill>
                <a:latin typeface="Calibri"/>
                <a:ea typeface="Calibri"/>
              </a:rPr>
              <a:t>Some numbers</a:t>
            </a:r>
            <a:endParaRPr lang="es-ES" sz="3000" b="0" strike="noStrike" spc="-1">
              <a:latin typeface="Arial"/>
            </a:endParaRPr>
          </a:p>
          <a:p>
            <a:pPr marL="216000" indent="-214560">
              <a:lnSpc>
                <a:spcPct val="90000"/>
              </a:lnSpc>
              <a:buClr>
                <a:srgbClr val="000000"/>
              </a:buClr>
              <a:buFont typeface="Arial"/>
              <a:buChar char="•"/>
            </a:pPr>
            <a:r>
              <a:rPr lang="es-ES" sz="3000" b="0" strike="noStrike" spc="-1">
                <a:solidFill>
                  <a:srgbClr val="000000"/>
                </a:solidFill>
                <a:latin typeface="Calibri"/>
                <a:ea typeface="Calibri"/>
              </a:rPr>
              <a:t>1000 students:</a:t>
            </a:r>
            <a:endParaRPr lang="es-ES" sz="3000" b="0" strike="noStrike" spc="-1">
              <a:latin typeface="Arial"/>
            </a:endParaRPr>
          </a:p>
          <a:p>
            <a:pPr marL="457200" lvl="1" indent="-214560">
              <a:lnSpc>
                <a:spcPct val="90000"/>
              </a:lnSpc>
              <a:buClr>
                <a:srgbClr val="000000"/>
              </a:buClr>
              <a:buFont typeface="Arial"/>
              <a:buChar char="–"/>
            </a:pPr>
            <a:r>
              <a:rPr lang="es-ES" sz="3000" b="0" strike="noStrike" spc="-1">
                <a:solidFill>
                  <a:srgbClr val="000000"/>
                </a:solidFill>
                <a:latin typeface="Calibri"/>
                <a:ea typeface="Calibri"/>
              </a:rPr>
              <a:t>945 Vocational Training Programmes (FPB, CFGM and CFGS)</a:t>
            </a:r>
            <a:endParaRPr lang="es-ES" sz="3000" b="0" strike="noStrike" spc="-1">
              <a:latin typeface="Arial"/>
            </a:endParaRPr>
          </a:p>
          <a:p>
            <a:pPr marL="457200" lvl="1" indent="-214560">
              <a:lnSpc>
                <a:spcPct val="90000"/>
              </a:lnSpc>
              <a:buClr>
                <a:srgbClr val="000000"/>
              </a:buClr>
              <a:buFont typeface="Calibri"/>
              <a:buChar char="–"/>
            </a:pPr>
            <a:r>
              <a:rPr lang="es-ES" sz="3000" b="0" strike="noStrike" spc="-1">
                <a:solidFill>
                  <a:srgbClr val="000000"/>
                </a:solidFill>
                <a:latin typeface="Calibri"/>
                <a:ea typeface="Calibri"/>
              </a:rPr>
              <a:t> 55 Unemployed courses</a:t>
            </a:r>
            <a:endParaRPr lang="es-ES" sz="3000" b="0" strike="noStrike" spc="-1">
              <a:latin typeface="Arial"/>
            </a:endParaRPr>
          </a:p>
          <a:p>
            <a:pPr marL="216000" indent="-214560">
              <a:lnSpc>
                <a:spcPct val="90000"/>
              </a:lnSpc>
              <a:buClr>
                <a:srgbClr val="000000"/>
              </a:buClr>
              <a:buFont typeface="Arial"/>
              <a:buChar char="•"/>
            </a:pPr>
            <a:r>
              <a:rPr lang="es-ES" sz="3000" b="0" strike="noStrike" spc="-1">
                <a:solidFill>
                  <a:srgbClr val="000000"/>
                </a:solidFill>
                <a:latin typeface="Calibri"/>
                <a:ea typeface="Calibri"/>
              </a:rPr>
              <a:t>101 teachers</a:t>
            </a:r>
            <a:endParaRPr lang="es-ES" sz="3000" b="0" strike="noStrike" spc="-1">
              <a:latin typeface="Arial"/>
            </a:endParaRPr>
          </a:p>
          <a:p>
            <a:pPr>
              <a:lnSpc>
                <a:spcPct val="90000"/>
              </a:lnSpc>
            </a:pPr>
            <a:endParaRPr lang="es-ES" sz="3000" b="0" strike="noStrike" spc="-1">
              <a:latin typeface="Arial"/>
            </a:endParaRPr>
          </a:p>
        </p:txBody>
      </p:sp>
      <p:pic>
        <p:nvPicPr>
          <p:cNvPr id="282" name="Google Shape;345;p71"/>
          <p:cNvPicPr/>
          <p:nvPr/>
        </p:nvPicPr>
        <p:blipFill>
          <a:blip r:embed="rId3"/>
          <a:stretch/>
        </p:blipFill>
        <p:spPr>
          <a:xfrm>
            <a:off x="942840" y="6025320"/>
            <a:ext cx="7156800" cy="808560"/>
          </a:xfrm>
          <a:prstGeom prst="rect">
            <a:avLst/>
          </a:prstGeom>
          <a:ln>
            <a:noFill/>
          </a:ln>
        </p:spPr>
      </p:pic>
      <p:pic>
        <p:nvPicPr>
          <p:cNvPr id="283" name="Google Shape;346;p71"/>
          <p:cNvPicPr/>
          <p:nvPr/>
        </p:nvPicPr>
        <p:blipFill>
          <a:blip r:embed="rId4"/>
          <a:stretch/>
        </p:blipFill>
        <p:spPr>
          <a:xfrm>
            <a:off x="6899040" y="508680"/>
            <a:ext cx="2011320" cy="99108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4" name="Group 1"/>
          <p:cNvGrpSpPr/>
          <p:nvPr/>
        </p:nvGrpSpPr>
        <p:grpSpPr>
          <a:xfrm>
            <a:off x="540360" y="1861200"/>
            <a:ext cx="7379280" cy="730440"/>
            <a:chOff x="540360" y="1861200"/>
            <a:chExt cx="7379280" cy="730440"/>
          </a:xfrm>
        </p:grpSpPr>
        <p:sp>
          <p:nvSpPr>
            <p:cNvPr id="285" name="CustomShape 2"/>
            <p:cNvSpPr/>
            <p:nvPr/>
          </p:nvSpPr>
          <p:spPr>
            <a:xfrm>
              <a:off x="540360" y="1911240"/>
              <a:ext cx="2082960" cy="628200"/>
            </a:xfrm>
            <a:prstGeom prst="rect">
              <a:avLst/>
            </a:prstGeom>
            <a:noFill/>
            <a:ln>
              <a:noFill/>
            </a:ln>
          </p:spPr>
          <p:style>
            <a:lnRef idx="0">
              <a:scrgbClr r="0" g="0" b="0"/>
            </a:lnRef>
            <a:fillRef idx="0">
              <a:scrgbClr r="0" g="0" b="0"/>
            </a:fillRef>
            <a:effectRef idx="0">
              <a:scrgbClr r="0" g="0" b="0"/>
            </a:effectRef>
            <a:fontRef idx="minor"/>
          </p:style>
        </p:sp>
        <p:sp>
          <p:nvSpPr>
            <p:cNvPr id="286" name="CustomShape 3"/>
            <p:cNvSpPr/>
            <p:nvPr/>
          </p:nvSpPr>
          <p:spPr>
            <a:xfrm>
              <a:off x="2699280" y="1861200"/>
              <a:ext cx="5220360" cy="730440"/>
            </a:xfrm>
            <a:prstGeom prst="rect">
              <a:avLst/>
            </a:prstGeom>
            <a:solidFill>
              <a:srgbClr val="085631"/>
            </a:solidFill>
            <a:ln>
              <a:noFill/>
            </a:ln>
          </p:spPr>
          <p:style>
            <a:lnRef idx="0">
              <a:scrgbClr r="0" g="0" b="0"/>
            </a:lnRef>
            <a:fillRef idx="0">
              <a:scrgbClr r="0" g="0" b="0"/>
            </a:fillRef>
            <a:effectRef idx="0">
              <a:scrgbClr r="0" g="0" b="0"/>
            </a:effectRef>
            <a:fontRef idx="minor"/>
          </p:style>
        </p:sp>
        <p:sp>
          <p:nvSpPr>
            <p:cNvPr id="287" name="CustomShape 4"/>
            <p:cNvSpPr/>
            <p:nvPr/>
          </p:nvSpPr>
          <p:spPr>
            <a:xfrm>
              <a:off x="2824200" y="1945440"/>
              <a:ext cx="4764240" cy="573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pPr>
              <a:r>
                <a:rPr lang="es-ES" sz="3000" b="0" strike="noStrike" spc="-1">
                  <a:solidFill>
                    <a:srgbClr val="FFFFFF"/>
                  </a:solidFill>
                  <a:latin typeface="Roboto"/>
                  <a:ea typeface="Roboto"/>
                </a:rPr>
                <a:t>Social Integration</a:t>
              </a:r>
              <a:endParaRPr lang="es-ES" sz="3000" b="0" strike="noStrike" spc="-1">
                <a:latin typeface="Arial"/>
              </a:endParaRPr>
            </a:p>
          </p:txBody>
        </p:sp>
      </p:grpSp>
      <p:grpSp>
        <p:nvGrpSpPr>
          <p:cNvPr id="288" name="Group 5"/>
          <p:cNvGrpSpPr/>
          <p:nvPr/>
        </p:nvGrpSpPr>
        <p:grpSpPr>
          <a:xfrm>
            <a:off x="281160" y="2736000"/>
            <a:ext cx="7566480" cy="1007640"/>
            <a:chOff x="281160" y="2736000"/>
            <a:chExt cx="7566480" cy="1007640"/>
          </a:xfrm>
        </p:grpSpPr>
        <p:sp>
          <p:nvSpPr>
            <p:cNvPr id="289" name="CustomShape 6"/>
            <p:cNvSpPr/>
            <p:nvPr/>
          </p:nvSpPr>
          <p:spPr>
            <a:xfrm>
              <a:off x="281160" y="2805480"/>
              <a:ext cx="2383560" cy="866880"/>
            </a:xfrm>
            <a:prstGeom prst="rect">
              <a:avLst/>
            </a:prstGeom>
            <a:noFill/>
            <a:ln>
              <a:noFill/>
            </a:ln>
          </p:spPr>
          <p:style>
            <a:lnRef idx="0">
              <a:scrgbClr r="0" g="0" b="0"/>
            </a:lnRef>
            <a:fillRef idx="0">
              <a:scrgbClr r="0" g="0" b="0"/>
            </a:fillRef>
            <a:effectRef idx="0">
              <a:scrgbClr r="0" g="0" b="0"/>
            </a:effectRef>
            <a:fontRef idx="minor"/>
          </p:style>
        </p:sp>
        <p:sp>
          <p:nvSpPr>
            <p:cNvPr id="290" name="CustomShape 7"/>
            <p:cNvSpPr/>
            <p:nvPr/>
          </p:nvSpPr>
          <p:spPr>
            <a:xfrm>
              <a:off x="2744640" y="2736000"/>
              <a:ext cx="5103000" cy="1007640"/>
            </a:xfrm>
            <a:prstGeom prst="rect">
              <a:avLst/>
            </a:prstGeom>
            <a:solidFill>
              <a:srgbClr val="0B7140"/>
            </a:solidFill>
            <a:ln>
              <a:noFill/>
            </a:ln>
          </p:spPr>
          <p:style>
            <a:lnRef idx="0">
              <a:scrgbClr r="0" g="0" b="0"/>
            </a:lnRef>
            <a:fillRef idx="0">
              <a:scrgbClr r="0" g="0" b="0"/>
            </a:fillRef>
            <a:effectRef idx="0">
              <a:scrgbClr r="0" g="0" b="0"/>
            </a:effectRef>
            <a:fontRef idx="minor"/>
          </p:style>
        </p:sp>
        <p:sp>
          <p:nvSpPr>
            <p:cNvPr id="291" name="CustomShape 8"/>
            <p:cNvSpPr/>
            <p:nvPr/>
          </p:nvSpPr>
          <p:spPr>
            <a:xfrm>
              <a:off x="2666160" y="3021120"/>
              <a:ext cx="4800240" cy="45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pPr>
              <a:r>
                <a:rPr lang="es-ES" sz="3000" b="0" strike="noStrike" spc="-1">
                  <a:solidFill>
                    <a:srgbClr val="FFFFFF"/>
                  </a:solidFill>
                  <a:latin typeface="Roboto"/>
                  <a:ea typeface="Roboto"/>
                </a:rPr>
                <a:t> Sociocultural and Tourism Animation</a:t>
              </a:r>
              <a:endParaRPr lang="es-ES" sz="3000" b="0" strike="noStrike" spc="-1">
                <a:latin typeface="Arial"/>
              </a:endParaRPr>
            </a:p>
          </p:txBody>
        </p:sp>
      </p:grpSp>
      <p:grpSp>
        <p:nvGrpSpPr>
          <p:cNvPr id="292" name="Group 9"/>
          <p:cNvGrpSpPr/>
          <p:nvPr/>
        </p:nvGrpSpPr>
        <p:grpSpPr>
          <a:xfrm>
            <a:off x="824040" y="3869640"/>
            <a:ext cx="7023600" cy="909000"/>
            <a:chOff x="824040" y="3869640"/>
            <a:chExt cx="7023600" cy="909000"/>
          </a:xfrm>
        </p:grpSpPr>
        <p:sp>
          <p:nvSpPr>
            <p:cNvPr id="293" name="CustomShape 10"/>
            <p:cNvSpPr/>
            <p:nvPr/>
          </p:nvSpPr>
          <p:spPr>
            <a:xfrm>
              <a:off x="824040" y="3931920"/>
              <a:ext cx="1875240" cy="781920"/>
            </a:xfrm>
            <a:prstGeom prst="rect">
              <a:avLst/>
            </a:prstGeom>
            <a:noFill/>
            <a:ln>
              <a:noFill/>
            </a:ln>
          </p:spPr>
          <p:style>
            <a:lnRef idx="0">
              <a:scrgbClr r="0" g="0" b="0"/>
            </a:lnRef>
            <a:fillRef idx="0">
              <a:scrgbClr r="0" g="0" b="0"/>
            </a:fillRef>
            <a:effectRef idx="0">
              <a:scrgbClr r="0" g="0" b="0"/>
            </a:effectRef>
            <a:fontRef idx="minor"/>
          </p:style>
        </p:sp>
        <p:sp>
          <p:nvSpPr>
            <p:cNvPr id="294" name="CustomShape 11"/>
            <p:cNvSpPr/>
            <p:nvPr/>
          </p:nvSpPr>
          <p:spPr>
            <a:xfrm>
              <a:off x="2784960" y="3869640"/>
              <a:ext cx="5062680" cy="909000"/>
            </a:xfrm>
            <a:prstGeom prst="rect">
              <a:avLst/>
            </a:prstGeom>
            <a:solidFill>
              <a:srgbClr val="0B7743"/>
            </a:solidFill>
            <a:ln>
              <a:noFill/>
            </a:ln>
          </p:spPr>
          <p:style>
            <a:lnRef idx="0">
              <a:scrgbClr r="0" g="0" b="0"/>
            </a:lnRef>
            <a:fillRef idx="0">
              <a:scrgbClr r="0" g="0" b="0"/>
            </a:fillRef>
            <a:effectRef idx="0">
              <a:scrgbClr r="0" g="0" b="0"/>
            </a:effectRef>
            <a:fontRef idx="minor"/>
          </p:style>
        </p:sp>
        <p:sp>
          <p:nvSpPr>
            <p:cNvPr id="295" name="CustomShape 12"/>
            <p:cNvSpPr/>
            <p:nvPr/>
          </p:nvSpPr>
          <p:spPr>
            <a:xfrm>
              <a:off x="2925000" y="4126680"/>
              <a:ext cx="4333320" cy="409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pPr>
              <a:r>
                <a:rPr lang="es-ES" sz="3000" b="0" strike="noStrike" spc="-1">
                  <a:solidFill>
                    <a:srgbClr val="FFFFFF"/>
                  </a:solidFill>
                  <a:latin typeface="Roboto"/>
                  <a:ea typeface="Roboto"/>
                </a:rPr>
                <a:t>Pre-primary Education</a:t>
              </a:r>
              <a:endParaRPr lang="es-ES" sz="3000" b="0" strike="noStrike" spc="-1">
                <a:latin typeface="Arial"/>
              </a:endParaRPr>
            </a:p>
          </p:txBody>
        </p:sp>
      </p:grpSp>
      <p:grpSp>
        <p:nvGrpSpPr>
          <p:cNvPr id="296" name="Group 13"/>
          <p:cNvGrpSpPr/>
          <p:nvPr/>
        </p:nvGrpSpPr>
        <p:grpSpPr>
          <a:xfrm>
            <a:off x="1008000" y="4752000"/>
            <a:ext cx="7621200" cy="1151640"/>
            <a:chOff x="1008000" y="4752000"/>
            <a:chExt cx="7621200" cy="1151640"/>
          </a:xfrm>
        </p:grpSpPr>
        <p:sp>
          <p:nvSpPr>
            <p:cNvPr id="297" name="CustomShape 14"/>
            <p:cNvSpPr/>
            <p:nvPr/>
          </p:nvSpPr>
          <p:spPr>
            <a:xfrm>
              <a:off x="1008000" y="4990320"/>
              <a:ext cx="1604880" cy="738000"/>
            </a:xfrm>
            <a:prstGeom prst="rect">
              <a:avLst/>
            </a:prstGeom>
            <a:noFill/>
            <a:ln>
              <a:noFill/>
            </a:ln>
          </p:spPr>
          <p:style>
            <a:lnRef idx="0">
              <a:scrgbClr r="0" g="0" b="0"/>
            </a:lnRef>
            <a:fillRef idx="0">
              <a:scrgbClr r="0" g="0" b="0"/>
            </a:fillRef>
            <a:effectRef idx="0">
              <a:scrgbClr r="0" g="0" b="0"/>
            </a:effectRef>
            <a:fontRef idx="minor"/>
          </p:style>
        </p:sp>
        <p:sp>
          <p:nvSpPr>
            <p:cNvPr id="298" name="CustomShape 15"/>
            <p:cNvSpPr/>
            <p:nvPr/>
          </p:nvSpPr>
          <p:spPr>
            <a:xfrm>
              <a:off x="2707560" y="4927320"/>
              <a:ext cx="5921640" cy="857880"/>
            </a:xfrm>
            <a:prstGeom prst="rect">
              <a:avLst/>
            </a:prstGeom>
            <a:solidFill>
              <a:srgbClr val="0C8148"/>
            </a:solidFill>
            <a:ln>
              <a:noFill/>
            </a:ln>
          </p:spPr>
          <p:style>
            <a:lnRef idx="0">
              <a:scrgbClr r="0" g="0" b="0"/>
            </a:lnRef>
            <a:fillRef idx="0">
              <a:scrgbClr r="0" g="0" b="0"/>
            </a:fillRef>
            <a:effectRef idx="0">
              <a:scrgbClr r="0" g="0" b="0"/>
            </a:effectRef>
            <a:fontRef idx="minor"/>
          </p:style>
        </p:sp>
        <p:sp>
          <p:nvSpPr>
            <p:cNvPr id="299" name="CustomShape 16"/>
            <p:cNvSpPr/>
            <p:nvPr/>
          </p:nvSpPr>
          <p:spPr>
            <a:xfrm>
              <a:off x="2957400" y="4752000"/>
              <a:ext cx="5466240" cy="115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15000"/>
                </a:lnSpc>
              </a:pPr>
              <a:r>
                <a:rPr lang="es-ES" sz="3000" b="0" strike="noStrike" spc="-1">
                  <a:solidFill>
                    <a:srgbClr val="FFFFFF"/>
                  </a:solidFill>
                  <a:latin typeface="Roboto"/>
                  <a:ea typeface="Roboto"/>
                </a:rPr>
                <a:t>Promotion and gender equality</a:t>
              </a:r>
              <a:endParaRPr lang="es-ES" sz="3000" b="0" strike="noStrike" spc="-1">
                <a:latin typeface="Arial"/>
              </a:endParaRPr>
            </a:p>
          </p:txBody>
        </p:sp>
      </p:grpSp>
      <p:sp>
        <p:nvSpPr>
          <p:cNvPr id="300" name="CustomShape 17"/>
          <p:cNvSpPr/>
          <p:nvPr/>
        </p:nvSpPr>
        <p:spPr>
          <a:xfrm>
            <a:off x="2808000" y="1091160"/>
            <a:ext cx="5039640" cy="769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s-ES" sz="2400" b="1" strike="noStrike" spc="-1">
                <a:solidFill>
                  <a:srgbClr val="000000"/>
                </a:solidFill>
                <a:latin typeface="Arial"/>
                <a:ea typeface="Arial"/>
              </a:rPr>
              <a:t>ESTUDIES SOCIOCULTURAL DEPARTMENT</a:t>
            </a:r>
            <a:endParaRPr lang="es-ES" sz="2400" b="0" strike="noStrike" spc="-1">
              <a:latin typeface="Arial"/>
            </a:endParaRPr>
          </a:p>
        </p:txBody>
      </p:sp>
      <p:pic>
        <p:nvPicPr>
          <p:cNvPr id="301" name="Google Shape;368;p72"/>
          <p:cNvPicPr/>
          <p:nvPr/>
        </p:nvPicPr>
        <p:blipFill>
          <a:blip r:embed="rId2"/>
          <a:stretch/>
        </p:blipFill>
        <p:spPr>
          <a:xfrm>
            <a:off x="942840" y="6025320"/>
            <a:ext cx="7156800" cy="808560"/>
          </a:xfrm>
          <a:prstGeom prst="rect">
            <a:avLst/>
          </a:prstGeom>
          <a:ln>
            <a:noFill/>
          </a:ln>
        </p:spPr>
      </p:pic>
      <p:pic>
        <p:nvPicPr>
          <p:cNvPr id="302" name="Google Shape;369;p72"/>
          <p:cNvPicPr/>
          <p:nvPr/>
        </p:nvPicPr>
        <p:blipFill>
          <a:blip r:embed="rId3"/>
          <a:stretch/>
        </p:blipFill>
        <p:spPr>
          <a:xfrm>
            <a:off x="7013520" y="165600"/>
            <a:ext cx="2011320" cy="99108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3" name="Table 1"/>
          <p:cNvGraphicFramePr/>
          <p:nvPr/>
        </p:nvGraphicFramePr>
        <p:xfrm>
          <a:off x="1116000" y="1125360"/>
          <a:ext cx="7343640" cy="5218200"/>
        </p:xfrm>
        <a:graphic>
          <a:graphicData uri="http://schemas.openxmlformats.org/drawingml/2006/table">
            <a:tbl>
              <a:tblPr/>
              <a:tblGrid>
                <a:gridCol w="1783800">
                  <a:extLst>
                    <a:ext uri="{9D8B030D-6E8A-4147-A177-3AD203B41FA5}">
                      <a16:colId xmlns:a16="http://schemas.microsoft.com/office/drawing/2014/main" val="20000"/>
                    </a:ext>
                  </a:extLst>
                </a:gridCol>
                <a:gridCol w="5560200">
                  <a:extLst>
                    <a:ext uri="{9D8B030D-6E8A-4147-A177-3AD203B41FA5}">
                      <a16:colId xmlns:a16="http://schemas.microsoft.com/office/drawing/2014/main" val="20001"/>
                    </a:ext>
                  </a:extLst>
                </a:gridCol>
              </a:tblGrid>
              <a:tr h="445320">
                <a:tc>
                  <a:txBody>
                    <a:bodyPr/>
                    <a:lstStyle/>
                    <a:p>
                      <a:pPr algn="ctr">
                        <a:lnSpc>
                          <a:spcPct val="100000"/>
                        </a:lnSpc>
                      </a:pPr>
                      <a:r>
                        <a:rPr lang="es-ES" sz="1200" b="1" strike="noStrike" spc="-1">
                          <a:solidFill>
                            <a:srgbClr val="000080"/>
                          </a:solidFill>
                          <a:latin typeface="Trebuchet MS"/>
                          <a:ea typeface="Trebuchet MS"/>
                        </a:rPr>
                        <a:t>PLACE IN THE SYSTEM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tc>
                  <a:txBody>
                    <a:bodyPr/>
                    <a:lstStyle/>
                    <a:p>
                      <a:pPr algn="ctr">
                        <a:lnSpc>
                          <a:spcPct val="100000"/>
                        </a:lnSpc>
                      </a:pPr>
                      <a:r>
                        <a:rPr lang="es-ES" sz="1200" b="0" strike="noStrike" spc="-1">
                          <a:solidFill>
                            <a:srgbClr val="000080"/>
                          </a:solidFill>
                          <a:latin typeface="Trebuchet MS"/>
                          <a:ea typeface="Trebuchet MS"/>
                        </a:rPr>
                        <a:t>Upper Higher Secondary Education (bachillerato) or Intermediate Level Vocational Training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extLst>
                  <a:ext uri="{0D108BD9-81ED-4DB2-BD59-A6C34878D82A}">
                    <a16:rowId xmlns:a16="http://schemas.microsoft.com/office/drawing/2014/main" val="10000"/>
                  </a:ext>
                </a:extLst>
              </a:tr>
              <a:tr h="286200">
                <a:tc>
                  <a:txBody>
                    <a:bodyPr/>
                    <a:lstStyle/>
                    <a:p>
                      <a:pPr algn="ctr">
                        <a:lnSpc>
                          <a:spcPct val="100000"/>
                        </a:lnSpc>
                      </a:pPr>
                      <a:r>
                        <a:rPr lang="es-ES" sz="1200" b="1" strike="noStrike" spc="-1">
                          <a:solidFill>
                            <a:srgbClr val="000080"/>
                          </a:solidFill>
                          <a:latin typeface="Trebuchet MS"/>
                          <a:ea typeface="Trebuchet MS"/>
                        </a:rPr>
                        <a:t>DIPLOMA RECEIVED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tc>
                  <a:txBody>
                    <a:bodyPr/>
                    <a:lstStyle/>
                    <a:p>
                      <a:pPr algn="ctr">
                        <a:lnSpc>
                          <a:spcPct val="100000"/>
                        </a:lnSpc>
                      </a:pPr>
                      <a:r>
                        <a:rPr lang="es-ES" sz="1200" b="0" strike="noStrike" spc="-1">
                          <a:solidFill>
                            <a:srgbClr val="000080"/>
                          </a:solidFill>
                          <a:latin typeface="Trebuchet MS"/>
                          <a:ea typeface="Trebuchet MS"/>
                        </a:rPr>
                        <a:t>Superior Technician in the corresponding profession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extLst>
                  <a:ext uri="{0D108BD9-81ED-4DB2-BD59-A6C34878D82A}">
                    <a16:rowId xmlns:a16="http://schemas.microsoft.com/office/drawing/2014/main" val="10001"/>
                  </a:ext>
                </a:extLst>
              </a:tr>
              <a:tr h="482400">
                <a:tc>
                  <a:txBody>
                    <a:bodyPr/>
                    <a:lstStyle/>
                    <a:p>
                      <a:pPr algn="ctr">
                        <a:lnSpc>
                          <a:spcPct val="100000"/>
                        </a:lnSpc>
                      </a:pPr>
                      <a:r>
                        <a:rPr lang="es-ES" sz="1200" b="1" strike="noStrike" spc="-1">
                          <a:solidFill>
                            <a:srgbClr val="000080"/>
                          </a:solidFill>
                          <a:latin typeface="Trebuchet MS"/>
                          <a:ea typeface="Trebuchet MS"/>
                        </a:rPr>
                        <a:t>PLACE WHERE TRAINED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tc>
                  <a:txBody>
                    <a:bodyPr/>
                    <a:lstStyle/>
                    <a:p>
                      <a:pPr algn="ctr">
                        <a:lnSpc>
                          <a:spcPct val="100000"/>
                        </a:lnSpc>
                      </a:pPr>
                      <a:r>
                        <a:rPr lang="es-ES" sz="1200" b="0" strike="noStrike" spc="-1">
                          <a:solidFill>
                            <a:srgbClr val="000080"/>
                          </a:solidFill>
                          <a:latin typeface="Trebuchet MS"/>
                          <a:ea typeface="Trebuchet MS"/>
                        </a:rPr>
                        <a:t>Education centres and workplace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extLst>
                  <a:ext uri="{0D108BD9-81ED-4DB2-BD59-A6C34878D82A}">
                    <a16:rowId xmlns:a16="http://schemas.microsoft.com/office/drawing/2014/main" val="10002"/>
                  </a:ext>
                </a:extLst>
              </a:tr>
              <a:tr h="897120">
                <a:tc>
                  <a:txBody>
                    <a:bodyPr/>
                    <a:lstStyle/>
                    <a:p>
                      <a:pPr algn="ctr">
                        <a:lnSpc>
                          <a:spcPct val="100000"/>
                        </a:lnSpc>
                      </a:pPr>
                      <a:r>
                        <a:rPr lang="es-ES" sz="1200" b="1" strike="noStrike" spc="-1">
                          <a:solidFill>
                            <a:srgbClr val="000080"/>
                          </a:solidFill>
                          <a:latin typeface="Trebuchet MS"/>
                          <a:ea typeface="Trebuchet MS"/>
                        </a:rPr>
                        <a:t>DURATION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tc>
                  <a:txBody>
                    <a:bodyPr/>
                    <a:lstStyle/>
                    <a:p>
                      <a:pPr algn="ctr">
                        <a:lnSpc>
                          <a:spcPct val="100000"/>
                        </a:lnSpc>
                      </a:pPr>
                      <a:r>
                        <a:rPr lang="es-ES" sz="1200" b="0" strike="noStrike" spc="-1">
                          <a:solidFill>
                            <a:srgbClr val="000080"/>
                          </a:solidFill>
                          <a:latin typeface="Trebuchet MS"/>
                          <a:ea typeface="Trebuchet MS"/>
                        </a:rPr>
                        <a:t>The new diplomas are 2,000 hours. Normally they last two years. Between 300 and 700 of these hours are dedicated to in-company training (Workplace Training Module).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extLst>
                  <a:ext uri="{0D108BD9-81ED-4DB2-BD59-A6C34878D82A}">
                    <a16:rowId xmlns:a16="http://schemas.microsoft.com/office/drawing/2014/main" val="10003"/>
                  </a:ext>
                </a:extLst>
              </a:tr>
              <a:tr h="538920">
                <a:tc>
                  <a:txBody>
                    <a:bodyPr/>
                    <a:lstStyle/>
                    <a:p>
                      <a:pPr algn="ctr">
                        <a:lnSpc>
                          <a:spcPct val="100000"/>
                        </a:lnSpc>
                      </a:pPr>
                      <a:r>
                        <a:rPr lang="es-ES" sz="1200" b="1" strike="noStrike" spc="-1">
                          <a:solidFill>
                            <a:srgbClr val="000080"/>
                          </a:solidFill>
                          <a:latin typeface="Trebuchet MS"/>
                          <a:ea typeface="Trebuchet MS"/>
                        </a:rPr>
                        <a:t>GROUP AIMED AT AND AGE OF STUDENTS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tc>
                  <a:txBody>
                    <a:bodyPr/>
                    <a:lstStyle/>
                    <a:p>
                      <a:pPr algn="ctr">
                        <a:lnSpc>
                          <a:spcPct val="100000"/>
                        </a:lnSpc>
                      </a:pPr>
                      <a:r>
                        <a:rPr lang="es-ES" sz="1200" b="0" strike="noStrike" spc="-1">
                          <a:solidFill>
                            <a:srgbClr val="000080"/>
                          </a:solidFill>
                          <a:latin typeface="Trebuchet MS"/>
                          <a:ea typeface="Trebuchet MS"/>
                        </a:rPr>
                        <a:t>18 years and over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extLst>
                  <a:ext uri="{0D108BD9-81ED-4DB2-BD59-A6C34878D82A}">
                    <a16:rowId xmlns:a16="http://schemas.microsoft.com/office/drawing/2014/main" val="10004"/>
                  </a:ext>
                </a:extLst>
              </a:tr>
              <a:tr h="897120">
                <a:tc>
                  <a:txBody>
                    <a:bodyPr/>
                    <a:lstStyle/>
                    <a:p>
                      <a:pPr algn="ctr">
                        <a:lnSpc>
                          <a:spcPct val="100000"/>
                        </a:lnSpc>
                      </a:pPr>
                      <a:r>
                        <a:rPr lang="es-ES" sz="1200" b="1" strike="noStrike" spc="-1">
                          <a:solidFill>
                            <a:srgbClr val="000080"/>
                          </a:solidFill>
                          <a:latin typeface="Trebuchet MS"/>
                          <a:ea typeface="Trebuchet MS"/>
                        </a:rPr>
                        <a:t>CENTRES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tc>
                  <a:txBody>
                    <a:bodyPr/>
                    <a:lstStyle/>
                    <a:p>
                      <a:pPr algn="ctr">
                        <a:lnSpc>
                          <a:spcPct val="100000"/>
                        </a:lnSpc>
                      </a:pPr>
                      <a:r>
                        <a:rPr lang="es-ES" sz="1200" b="0" strike="noStrike" spc="-1">
                          <a:solidFill>
                            <a:srgbClr val="000080"/>
                          </a:solidFill>
                          <a:latin typeface="Trebuchet MS"/>
                          <a:ea typeface="Trebuchet MS"/>
                        </a:rPr>
                        <a:t>Public and private vocational training centres Specialized centres or centres teaching other programmes. Normally offered together with compulsory secondary education and </a:t>
                      </a:r>
                      <a:r>
                        <a:rPr lang="es-ES" sz="1200" b="0" i="1" strike="noStrike" spc="-1">
                          <a:solidFill>
                            <a:srgbClr val="000080"/>
                          </a:solidFill>
                          <a:latin typeface="Trebuchet MS"/>
                          <a:ea typeface="Trebuchet MS"/>
                        </a:rPr>
                        <a:t>Bachillerato </a:t>
                      </a:r>
                      <a:r>
                        <a:rPr lang="es-ES" sz="1200" b="0" strike="noStrike" spc="-1">
                          <a:solidFill>
                            <a:srgbClr val="000080"/>
                          </a:solidFill>
                          <a:latin typeface="Trebuchet MS"/>
                          <a:ea typeface="Trebuchet MS"/>
                        </a:rPr>
                        <a:t>in the secondary schools called "</a:t>
                      </a:r>
                      <a:r>
                        <a:rPr lang="es-ES" sz="1200" b="0" i="1" strike="noStrike" spc="-1">
                          <a:solidFill>
                            <a:srgbClr val="000080"/>
                          </a:solidFill>
                          <a:latin typeface="Trebuchet MS"/>
                          <a:ea typeface="Trebuchet MS"/>
                        </a:rPr>
                        <a:t>institutos de educación secundaria</a:t>
                      </a:r>
                      <a:r>
                        <a:rPr lang="es-ES" sz="1200" b="0" strike="noStrike" spc="-1">
                          <a:solidFill>
                            <a:srgbClr val="000080"/>
                          </a:solidFill>
                          <a:latin typeface="Trebuchet MS"/>
                          <a:ea typeface="Trebuchet MS"/>
                        </a:rPr>
                        <a:t>“ .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extLst>
                  <a:ext uri="{0D108BD9-81ED-4DB2-BD59-A6C34878D82A}">
                    <a16:rowId xmlns:a16="http://schemas.microsoft.com/office/drawing/2014/main" val="10005"/>
                  </a:ext>
                </a:extLst>
              </a:tr>
              <a:tr h="975600">
                <a:tc>
                  <a:txBody>
                    <a:bodyPr/>
                    <a:lstStyle/>
                    <a:p>
                      <a:pPr algn="ctr">
                        <a:lnSpc>
                          <a:spcPct val="100000"/>
                        </a:lnSpc>
                      </a:pPr>
                      <a:r>
                        <a:rPr lang="es-ES" sz="1200" b="1" strike="noStrike" spc="-1">
                          <a:solidFill>
                            <a:srgbClr val="000080"/>
                          </a:solidFill>
                          <a:latin typeface="Trebuchet MS"/>
                          <a:ea typeface="Trebuchet MS"/>
                        </a:rPr>
                        <a:t>ENTRY REQUIREMENTS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tc>
                  <a:txBody>
                    <a:bodyPr/>
                    <a:lstStyle/>
                    <a:p>
                      <a:pPr algn="ctr">
                        <a:lnSpc>
                          <a:spcPct val="100000"/>
                        </a:lnSpc>
                      </a:pPr>
                      <a:r>
                        <a:rPr lang="es-ES" sz="1200" b="0" strike="noStrike" spc="-1">
                          <a:solidFill>
                            <a:srgbClr val="000080"/>
                          </a:solidFill>
                          <a:latin typeface="Trebuchet MS"/>
                          <a:ea typeface="Trebuchet MS"/>
                        </a:rPr>
                        <a:t>Diploma of Bachillerato</a:t>
                      </a:r>
                      <a:endParaRPr lang="es-ES" sz="1200" b="0" strike="noStrike" spc="-1">
                        <a:latin typeface="Arial"/>
                      </a:endParaRPr>
                    </a:p>
                    <a:p>
                      <a:pPr algn="ctr">
                        <a:lnSpc>
                          <a:spcPct val="100000"/>
                        </a:lnSpc>
                      </a:pPr>
                      <a:r>
                        <a:rPr lang="es-ES" sz="1200" b="0" strike="noStrike" spc="-1">
                          <a:solidFill>
                            <a:srgbClr val="000080"/>
                          </a:solidFill>
                          <a:latin typeface="Trebuchet MS"/>
                          <a:ea typeface="Trebuchet MS"/>
                        </a:rPr>
                        <a:t>Intermediate Vocational Training Technician Diploma by test for which it is required to be 18 years of age</a:t>
                      </a:r>
                      <a:endParaRPr lang="es-ES" sz="1200" b="0" strike="noStrike" spc="-1">
                        <a:latin typeface="Arial"/>
                      </a:endParaRPr>
                    </a:p>
                    <a:p>
                      <a:pPr algn="ctr">
                        <a:lnSpc>
                          <a:spcPct val="100000"/>
                        </a:lnSpc>
                      </a:pPr>
                      <a:r>
                        <a:rPr lang="es-ES" sz="1200" b="0" strike="noStrike" spc="-1">
                          <a:solidFill>
                            <a:srgbClr val="000080"/>
                          </a:solidFill>
                          <a:latin typeface="Trebuchet MS"/>
                          <a:ea typeface="Trebuchet MS"/>
                        </a:rPr>
                        <a:t>By Test regulated by the education department, for which it is required to be 19 years of age</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808080"/>
                      </a:solidFill>
                    </a:lnB>
                    <a:noFill/>
                  </a:tcPr>
                </a:tc>
                <a:extLst>
                  <a:ext uri="{0D108BD9-81ED-4DB2-BD59-A6C34878D82A}">
                    <a16:rowId xmlns:a16="http://schemas.microsoft.com/office/drawing/2014/main" val="10006"/>
                  </a:ext>
                </a:extLst>
              </a:tr>
              <a:tr h="695520">
                <a:tc>
                  <a:txBody>
                    <a:bodyPr/>
                    <a:lstStyle/>
                    <a:p>
                      <a:pPr algn="ctr">
                        <a:lnSpc>
                          <a:spcPct val="100000"/>
                        </a:lnSpc>
                      </a:pPr>
                      <a:r>
                        <a:rPr lang="es-ES" sz="1200" b="1" strike="noStrike" spc="-1">
                          <a:solidFill>
                            <a:srgbClr val="000080"/>
                          </a:solidFill>
                          <a:latin typeface="Trebuchet MS"/>
                          <a:ea typeface="Trebuchet MS"/>
                        </a:rPr>
                        <a:t>TRANSITION TO OTHER STUDIES </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000000"/>
                      </a:solidFill>
                    </a:lnB>
                    <a:noFill/>
                  </a:tcPr>
                </a:tc>
                <a:tc>
                  <a:txBody>
                    <a:bodyPr/>
                    <a:lstStyle/>
                    <a:p>
                      <a:pPr algn="ctr">
                        <a:lnSpc>
                          <a:spcPct val="100000"/>
                        </a:lnSpc>
                      </a:pPr>
                      <a:r>
                        <a:rPr lang="es-ES" sz="1200" b="0" strike="noStrike" spc="-1">
                          <a:solidFill>
                            <a:srgbClr val="000080"/>
                          </a:solidFill>
                          <a:latin typeface="Trebuchet MS"/>
                          <a:ea typeface="Trebuchet MS"/>
                        </a:rPr>
                        <a:t>Entry to the University</a:t>
                      </a:r>
                      <a:endParaRPr lang="es-ES" sz="1200" b="0" strike="noStrike" spc="-1">
                        <a:latin typeface="Arial"/>
                      </a:endParaRPr>
                    </a:p>
                  </a:txBody>
                  <a:tcPr marL="41400" marR="41400">
                    <a:lnL w="12240">
                      <a:solidFill>
                        <a:srgbClr val="000000"/>
                      </a:solidFill>
                    </a:lnL>
                    <a:lnR w="12240">
                      <a:solidFill>
                        <a:srgbClr val="000000"/>
                      </a:solidFill>
                    </a:lnR>
                    <a:lnT w="12240">
                      <a:solidFill>
                        <a:srgbClr val="808080"/>
                      </a:solidFill>
                    </a:lnT>
                    <a:lnB w="12240">
                      <a:solidFill>
                        <a:srgbClr val="000000"/>
                      </a:solidFill>
                    </a:lnB>
                    <a:noFill/>
                  </a:tcPr>
                </a:tc>
                <a:extLst>
                  <a:ext uri="{0D108BD9-81ED-4DB2-BD59-A6C34878D82A}">
                    <a16:rowId xmlns:a16="http://schemas.microsoft.com/office/drawing/2014/main" val="10007"/>
                  </a:ext>
                </a:extLst>
              </a:tr>
            </a:tbl>
          </a:graphicData>
        </a:graphic>
      </p:graphicFrame>
      <p:sp>
        <p:nvSpPr>
          <p:cNvPr id="304" name="CustomShape 2"/>
          <p:cNvSpPr/>
          <p:nvPr/>
        </p:nvSpPr>
        <p:spPr>
          <a:xfrm>
            <a:off x="826920" y="260280"/>
            <a:ext cx="7198560" cy="94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s-ES" sz="2800" b="1" strike="noStrike" spc="-1">
                <a:solidFill>
                  <a:srgbClr val="000000"/>
                </a:solidFill>
                <a:latin typeface="Lucida Sans"/>
                <a:ea typeface="Lucida Sans"/>
              </a:rPr>
              <a:t>Level 3: ADVANCED LEVEL VOCATIONAL TRAINING  (CFGS</a:t>
            </a:r>
            <a:r>
              <a:rPr lang="es-ES" sz="2400" b="0" strike="noStrike" spc="-1">
                <a:solidFill>
                  <a:srgbClr val="000000"/>
                </a:solidFill>
                <a:latin typeface="Lucida Sans"/>
                <a:ea typeface="Lucida Sans"/>
              </a:rPr>
              <a:t>)</a:t>
            </a:r>
            <a:endParaRPr lang="es-ES" sz="24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1531800" y="1207080"/>
            <a:ext cx="6262560" cy="113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s-ES" sz="4400" b="0" strike="noStrike" spc="-1">
                <a:solidFill>
                  <a:srgbClr val="000000"/>
                </a:solidFill>
                <a:latin typeface="Calibri"/>
                <a:ea typeface="Calibri"/>
              </a:rPr>
              <a:t>	THE COMPETENCES</a:t>
            </a:r>
            <a:endParaRPr lang="es-ES" sz="4400" b="0" strike="noStrike" spc="-1">
              <a:latin typeface="Arial"/>
            </a:endParaRPr>
          </a:p>
        </p:txBody>
      </p:sp>
      <p:sp>
        <p:nvSpPr>
          <p:cNvPr id="306" name="CustomShape 2"/>
          <p:cNvSpPr/>
          <p:nvPr/>
        </p:nvSpPr>
        <p:spPr>
          <a:xfrm>
            <a:off x="1512000" y="2211120"/>
            <a:ext cx="6918840" cy="355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457200">
              <a:lnSpc>
                <a:spcPct val="100000"/>
              </a:lnSpc>
            </a:pPr>
            <a:r>
              <a:rPr lang="es-ES" sz="3200" b="0" strike="noStrike" spc="-1">
                <a:solidFill>
                  <a:srgbClr val="000000"/>
                </a:solidFill>
                <a:latin typeface="Calibri"/>
                <a:ea typeface="Calibri"/>
              </a:rPr>
              <a:t>The Spanish state is organized territorially in three levels from Constitution 1978</a:t>
            </a:r>
            <a:endParaRPr lang="es-ES" sz="3200" b="0" strike="noStrike" spc="-1">
              <a:latin typeface="Arial"/>
            </a:endParaRPr>
          </a:p>
          <a:p>
            <a:pPr marL="457200" indent="-430200">
              <a:lnSpc>
                <a:spcPct val="100000"/>
              </a:lnSpc>
              <a:buClr>
                <a:srgbClr val="000000"/>
              </a:buClr>
              <a:buFont typeface="Calibri"/>
              <a:buChar char="●"/>
            </a:pPr>
            <a:r>
              <a:rPr lang="es-ES" sz="3200" b="0" strike="noStrike" spc="-1">
                <a:solidFill>
                  <a:srgbClr val="000000"/>
                </a:solidFill>
                <a:latin typeface="Calibri"/>
                <a:ea typeface="Calibri"/>
              </a:rPr>
              <a:t>State Law 1/96</a:t>
            </a:r>
            <a:endParaRPr lang="es-ES" sz="3200" b="0" strike="noStrike" spc="-1">
              <a:latin typeface="Arial"/>
            </a:endParaRPr>
          </a:p>
          <a:p>
            <a:pPr marL="457200" indent="-430200">
              <a:lnSpc>
                <a:spcPct val="100000"/>
              </a:lnSpc>
              <a:buClr>
                <a:srgbClr val="000000"/>
              </a:buClr>
              <a:buFont typeface="Calibri"/>
              <a:buChar char="●"/>
            </a:pPr>
            <a:r>
              <a:rPr lang="es-ES" sz="3200" b="0" strike="noStrike" spc="-1">
                <a:solidFill>
                  <a:srgbClr val="000000"/>
                </a:solidFill>
                <a:latin typeface="Calibri"/>
                <a:ea typeface="Calibri"/>
              </a:rPr>
              <a:t>Autonomous communities Law12/98</a:t>
            </a:r>
            <a:endParaRPr lang="es-ES" sz="3200" b="0" strike="noStrike" spc="-1">
              <a:latin typeface="Arial"/>
            </a:endParaRPr>
          </a:p>
          <a:p>
            <a:pPr marL="457200" indent="-430200">
              <a:lnSpc>
                <a:spcPct val="100000"/>
              </a:lnSpc>
              <a:buClr>
                <a:srgbClr val="000000"/>
              </a:buClr>
              <a:buFont typeface="Calibri"/>
              <a:buChar char="●"/>
            </a:pPr>
            <a:r>
              <a:rPr lang="es-ES" sz="3200" b="0" strike="noStrike" spc="-1">
                <a:solidFill>
                  <a:srgbClr val="000000"/>
                </a:solidFill>
                <a:latin typeface="Calibri"/>
                <a:ea typeface="Calibri"/>
              </a:rPr>
              <a:t>City halls</a:t>
            </a:r>
            <a:endParaRPr lang="es-ES" sz="3200" b="0" strike="noStrike" spc="-1">
              <a:latin typeface="Arial"/>
            </a:endParaRPr>
          </a:p>
          <a:p>
            <a:pPr marL="457200">
              <a:lnSpc>
                <a:spcPct val="100000"/>
              </a:lnSpc>
            </a:pPr>
            <a:endParaRPr lang="es-ES" sz="3200" b="0" strike="noStrike" spc="-1">
              <a:latin typeface="Arial"/>
            </a:endParaRPr>
          </a:p>
          <a:p>
            <a:pPr marL="457200">
              <a:lnSpc>
                <a:spcPct val="100000"/>
              </a:lnSpc>
            </a:pPr>
            <a:endParaRPr lang="es-ES" sz="3200" b="0" strike="noStrike" spc="-1">
              <a:latin typeface="Arial"/>
            </a:endParaRPr>
          </a:p>
        </p:txBody>
      </p:sp>
      <p:pic>
        <p:nvPicPr>
          <p:cNvPr id="307" name="Google Shape;384;p74"/>
          <p:cNvPicPr/>
          <p:nvPr/>
        </p:nvPicPr>
        <p:blipFill>
          <a:blip r:embed="rId3"/>
          <a:stretch/>
        </p:blipFill>
        <p:spPr>
          <a:xfrm>
            <a:off x="942840" y="6025320"/>
            <a:ext cx="7156800" cy="808560"/>
          </a:xfrm>
          <a:prstGeom prst="rect">
            <a:avLst/>
          </a:prstGeom>
          <a:ln>
            <a:noFill/>
          </a:ln>
        </p:spPr>
      </p:pic>
      <p:pic>
        <p:nvPicPr>
          <p:cNvPr id="308" name="Google Shape;385;p74"/>
          <p:cNvPicPr/>
          <p:nvPr/>
        </p:nvPicPr>
        <p:blipFill>
          <a:blip r:embed="rId4"/>
          <a:stretch/>
        </p:blipFill>
        <p:spPr>
          <a:xfrm>
            <a:off x="6899040" y="508680"/>
            <a:ext cx="2011320" cy="99108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TotalTime>
  <Words>2892</Words>
  <Application>Microsoft Office PowerPoint</Application>
  <PresentationFormat>Экран (4:3)</PresentationFormat>
  <Paragraphs>427</Paragraphs>
  <Slides>46</Slides>
  <Notes>41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6</vt:i4>
      </vt:variant>
      <vt:variant>
        <vt:lpstr>Заголовки слайдов</vt:lpstr>
      </vt:variant>
      <vt:variant>
        <vt:i4>46</vt:i4>
      </vt:variant>
    </vt:vector>
  </HeadingPairs>
  <TitlesOfParts>
    <vt:vector size="61" baseType="lpstr">
      <vt:lpstr>Arial</vt:lpstr>
      <vt:lpstr>Calibri</vt:lpstr>
      <vt:lpstr>Lucida Sans</vt:lpstr>
      <vt:lpstr>Noto Sans Symbols</vt:lpstr>
      <vt:lpstr>Roboto</vt:lpstr>
      <vt:lpstr>Symbol</vt:lpstr>
      <vt:lpstr>Times New Roman</vt:lpstr>
      <vt:lpstr>Trebuchet MS</vt:lpstr>
      <vt:lpstr>Wingdings</vt:lpstr>
      <vt:lpstr>Office Theme</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Олеся Леонова</dc:creator>
  <dc:description/>
  <cp:lastModifiedBy>Олеся Леонова</cp:lastModifiedBy>
  <cp:revision>2</cp:revision>
  <dcterms:modified xsi:type="dcterms:W3CDTF">2020-02-04T07:27:03Z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46</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46</vt:i4>
  </property>
</Properties>
</file>